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48"/>
  </p:notesMasterIdLst>
  <p:handoutMasterIdLst>
    <p:handoutMasterId r:id="rId49"/>
  </p:handoutMasterIdLst>
  <p:sldIdLst>
    <p:sldId id="256" r:id="rId2"/>
    <p:sldId id="364" r:id="rId3"/>
    <p:sldId id="257" r:id="rId4"/>
    <p:sldId id="344" r:id="rId5"/>
    <p:sldId id="392" r:id="rId6"/>
    <p:sldId id="300" r:id="rId7"/>
    <p:sldId id="402" r:id="rId8"/>
    <p:sldId id="259" r:id="rId9"/>
    <p:sldId id="302" r:id="rId10"/>
    <p:sldId id="262" r:id="rId11"/>
    <p:sldId id="264" r:id="rId12"/>
    <p:sldId id="337" r:id="rId13"/>
    <p:sldId id="407" r:id="rId14"/>
    <p:sldId id="368" r:id="rId15"/>
    <p:sldId id="384" r:id="rId16"/>
    <p:sldId id="408" r:id="rId17"/>
    <p:sldId id="383" r:id="rId18"/>
    <p:sldId id="370" r:id="rId19"/>
    <p:sldId id="369" r:id="rId20"/>
    <p:sldId id="371" r:id="rId21"/>
    <p:sldId id="372" r:id="rId22"/>
    <p:sldId id="341" r:id="rId23"/>
    <p:sldId id="342" r:id="rId24"/>
    <p:sldId id="374" r:id="rId25"/>
    <p:sldId id="363" r:id="rId26"/>
    <p:sldId id="405" r:id="rId27"/>
    <p:sldId id="406" r:id="rId28"/>
    <p:sldId id="393" r:id="rId29"/>
    <p:sldId id="399" r:id="rId30"/>
    <p:sldId id="400" r:id="rId31"/>
    <p:sldId id="403" r:id="rId32"/>
    <p:sldId id="397" r:id="rId33"/>
    <p:sldId id="308" r:id="rId34"/>
    <p:sldId id="309" r:id="rId35"/>
    <p:sldId id="310" r:id="rId36"/>
    <p:sldId id="404" r:id="rId37"/>
    <p:sldId id="316" r:id="rId38"/>
    <p:sldId id="317" r:id="rId39"/>
    <p:sldId id="319" r:id="rId40"/>
    <p:sldId id="320" r:id="rId41"/>
    <p:sldId id="321" r:id="rId42"/>
    <p:sldId id="295" r:id="rId43"/>
    <p:sldId id="296" r:id="rId44"/>
    <p:sldId id="381" r:id="rId45"/>
    <p:sldId id="382" r:id="rId46"/>
    <p:sldId id="29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2AE"/>
    <a:srgbClr val="00FF00"/>
    <a:srgbClr val="783F04"/>
    <a:srgbClr val="CE026D"/>
    <a:srgbClr val="FFFF00"/>
    <a:srgbClr val="660066"/>
    <a:srgbClr val="1EA40C"/>
    <a:srgbClr val="040003"/>
    <a:srgbClr val="1AB6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44" autoAdjust="0"/>
    <p:restoredTop sz="94624" autoAdjust="0"/>
  </p:normalViewPr>
  <p:slideViewPr>
    <p:cSldViewPr>
      <p:cViewPr>
        <p:scale>
          <a:sx n="80" d="100"/>
          <a:sy n="80" d="100"/>
        </p:scale>
        <p:origin x="-858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42F9D4-F1AC-4181-89BE-7F2DFC61B06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7A40D4-D3AE-4A09-8A8B-DA29B88870C7}">
      <dgm:prSet phldrT="[Text]" custT="1"/>
      <dgm:sp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dgm:spPr>
      <dgm:t>
        <a:bodyPr/>
        <a:lstStyle/>
        <a:p>
          <a:pPr algn="ctr"/>
          <a:r>
            <a:rPr lang="th-TH" sz="3600" b="1" dirty="0" smtClean="0">
              <a:cs typeface="+mj-cs"/>
            </a:rPr>
            <a:t>ให้กระทำการอันเป็น      ข้อปฏิบัติ ม.๘๑ ม.๘๒</a:t>
          </a:r>
          <a:endParaRPr lang="en-US" sz="3600" b="1" dirty="0">
            <a:cs typeface="+mj-cs"/>
          </a:endParaRPr>
        </a:p>
      </dgm:t>
    </dgm:pt>
    <dgm:pt modelId="{0214A131-A0CD-4AF3-970C-2457145EA7A3}" type="parTrans" cxnId="{E5E849DA-BD37-4E23-8835-4B39DDDC1CE8}">
      <dgm:prSet/>
      <dgm:spPr/>
      <dgm:t>
        <a:bodyPr/>
        <a:lstStyle/>
        <a:p>
          <a:endParaRPr lang="en-US"/>
        </a:p>
      </dgm:t>
    </dgm:pt>
    <dgm:pt modelId="{7CE37A9D-50D4-4E9F-956E-693FCD4BD379}" type="sibTrans" cxnId="{E5E849DA-BD37-4E23-8835-4B39DDDC1CE8}">
      <dgm:prSet/>
      <dgm:spPr/>
      <dgm:t>
        <a:bodyPr/>
        <a:lstStyle/>
        <a:p>
          <a:endParaRPr lang="en-US"/>
        </a:p>
      </dgm:t>
    </dgm:pt>
    <dgm:pt modelId="{14D75AF9-ADEC-4C55-99D0-D6BA7108D95D}">
      <dgm:prSet phldrT="[Text]" custT="1"/>
      <dgm:sp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dgm:spPr>
      <dgm:t>
        <a:bodyPr/>
        <a:lstStyle/>
        <a:p>
          <a:pPr algn="ctr"/>
          <a:r>
            <a:rPr lang="th-TH" sz="3600" b="1" dirty="0" smtClean="0">
              <a:latin typeface="Browallia New" pitchFamily="34" charset="-34"/>
              <a:cs typeface="Browallia New" pitchFamily="34" charset="-34"/>
            </a:rPr>
            <a:t>ต้องไม่กระทำการอันเป็นข้อห้าม ม.๘๓</a:t>
          </a:r>
          <a:endParaRPr lang="en-US" sz="3600" b="1" dirty="0">
            <a:latin typeface="Browallia New" pitchFamily="34" charset="-34"/>
            <a:cs typeface="Browallia New" pitchFamily="34" charset="-34"/>
          </a:endParaRPr>
        </a:p>
      </dgm:t>
    </dgm:pt>
    <dgm:pt modelId="{BB143A83-EA0B-48E8-8704-FC9E42EE831D}" type="parTrans" cxnId="{D7313D2F-3A3F-4A19-AD08-E034C770F259}">
      <dgm:prSet/>
      <dgm:spPr/>
      <dgm:t>
        <a:bodyPr/>
        <a:lstStyle/>
        <a:p>
          <a:endParaRPr lang="en-US"/>
        </a:p>
      </dgm:t>
    </dgm:pt>
    <dgm:pt modelId="{8259EAA6-6321-4649-81AE-5EF2DAAD6288}" type="sibTrans" cxnId="{D7313D2F-3A3F-4A19-AD08-E034C770F259}">
      <dgm:prSet/>
      <dgm:spPr/>
      <dgm:t>
        <a:bodyPr/>
        <a:lstStyle/>
        <a:p>
          <a:endParaRPr lang="en-US"/>
        </a:p>
      </dgm:t>
    </dgm:pt>
    <dgm:pt modelId="{0AD9F9BB-3203-49A2-9596-FC6BC223A039}">
      <dgm:prSet phldrT="[Text]" custT="1"/>
      <dgm:sp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dgm:spPr>
      <dgm:t>
        <a:bodyPr/>
        <a:lstStyle/>
        <a:p>
          <a:r>
            <a:rPr lang="th-TH" sz="3600" b="1" dirty="0" smtClean="0">
              <a:solidFill>
                <a:schemeClr val="bg1"/>
              </a:solidFill>
              <a:latin typeface="Browallia New" pitchFamily="34" charset="-34"/>
              <a:cs typeface="Browallia New" pitchFamily="34" charset="-34"/>
            </a:rPr>
            <a:t>การกระทำการที่เป็นความผิดวินัยอย่างร้ายแรง ม.๘๕</a:t>
          </a:r>
          <a:endParaRPr lang="en-US" sz="3600" b="1" dirty="0">
            <a:solidFill>
              <a:schemeClr val="bg1"/>
            </a:solidFill>
            <a:latin typeface="Browallia New" pitchFamily="34" charset="-34"/>
            <a:cs typeface="Browallia New" pitchFamily="34" charset="-34"/>
          </a:endParaRPr>
        </a:p>
      </dgm:t>
    </dgm:pt>
    <dgm:pt modelId="{15C8A6D3-CA26-40DA-9A3B-C0509294AE00}" type="parTrans" cxnId="{B21C4176-9C91-49F2-9748-D6AE58F5B8ED}">
      <dgm:prSet/>
      <dgm:spPr/>
      <dgm:t>
        <a:bodyPr/>
        <a:lstStyle/>
        <a:p>
          <a:endParaRPr lang="en-US"/>
        </a:p>
      </dgm:t>
    </dgm:pt>
    <dgm:pt modelId="{ACC7C61B-DADA-42DE-8DAE-7E411AF2E122}" type="sibTrans" cxnId="{B21C4176-9C91-49F2-9748-D6AE58F5B8ED}">
      <dgm:prSet/>
      <dgm:spPr/>
      <dgm:t>
        <a:bodyPr/>
        <a:lstStyle/>
        <a:p>
          <a:endParaRPr lang="en-US"/>
        </a:p>
      </dgm:t>
    </dgm:pt>
    <dgm:pt modelId="{19BDA2D2-C180-4AED-A4B1-0B62ED9C1CAE}" type="pres">
      <dgm:prSet presAssocID="{9542F9D4-F1AC-4181-89BE-7F2DFC61B0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03960123-4BEC-4FB8-AB2A-927177934F86}" type="pres">
      <dgm:prSet presAssocID="{407A40D4-D3AE-4A09-8A8B-DA29B88870C7}" presName="parentLin" presStyleCnt="0"/>
      <dgm:spPr/>
    </dgm:pt>
    <dgm:pt modelId="{AFE26745-6FB9-4A1A-8FB1-AFB627C69CCD}" type="pres">
      <dgm:prSet presAssocID="{407A40D4-D3AE-4A09-8A8B-DA29B88870C7}" presName="parentLeftMargin" presStyleLbl="node1" presStyleIdx="0" presStyleCnt="3"/>
      <dgm:spPr/>
      <dgm:t>
        <a:bodyPr/>
        <a:lstStyle/>
        <a:p>
          <a:endParaRPr lang="th-TH"/>
        </a:p>
      </dgm:t>
    </dgm:pt>
    <dgm:pt modelId="{25AC55D8-F4D6-42AF-B56E-953C87D5C631}" type="pres">
      <dgm:prSet presAssocID="{407A40D4-D3AE-4A09-8A8B-DA29B88870C7}" presName="parentText" presStyleLbl="node1" presStyleIdx="0" presStyleCnt="3" custScaleY="220999" custLinFactX="4130" custLinFactNeighborX="100000" custLinFactNeighborY="209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FF557-8DE2-45A7-84E3-3BD3ABE3EEB0}" type="pres">
      <dgm:prSet presAssocID="{407A40D4-D3AE-4A09-8A8B-DA29B88870C7}" presName="negativeSpace" presStyleCnt="0"/>
      <dgm:spPr/>
    </dgm:pt>
    <dgm:pt modelId="{BFE9AE70-AC7A-4423-A093-29897C563150}" type="pres">
      <dgm:prSet presAssocID="{407A40D4-D3AE-4A09-8A8B-DA29B88870C7}" presName="childText" presStyleLbl="conFgAcc1" presStyleIdx="0" presStyleCnt="3" custLinFactY="-18818" custLinFactNeighborX="11328" custLinFactNeighborY="-100000">
        <dgm:presLayoutVars>
          <dgm:bulletEnabled val="1"/>
        </dgm:presLayoutVars>
      </dgm:prSet>
      <dgm:spPr/>
    </dgm:pt>
    <dgm:pt modelId="{46E84EFB-21E4-48A7-8B2B-CA6320A5CAEA}" type="pres">
      <dgm:prSet presAssocID="{7CE37A9D-50D4-4E9F-956E-693FCD4BD379}" presName="spaceBetweenRectangles" presStyleCnt="0"/>
      <dgm:spPr/>
    </dgm:pt>
    <dgm:pt modelId="{63C26045-438B-423B-8297-FA8B832860AB}" type="pres">
      <dgm:prSet presAssocID="{14D75AF9-ADEC-4C55-99D0-D6BA7108D95D}" presName="parentLin" presStyleCnt="0"/>
      <dgm:spPr/>
    </dgm:pt>
    <dgm:pt modelId="{D3DFF05C-E0C9-4146-952B-8AD22C8B82BA}" type="pres">
      <dgm:prSet presAssocID="{14D75AF9-ADEC-4C55-99D0-D6BA7108D95D}" presName="parentLeftMargin" presStyleLbl="node1" presStyleIdx="0" presStyleCnt="3"/>
      <dgm:spPr/>
      <dgm:t>
        <a:bodyPr/>
        <a:lstStyle/>
        <a:p>
          <a:endParaRPr lang="th-TH"/>
        </a:p>
      </dgm:t>
    </dgm:pt>
    <dgm:pt modelId="{25B7C619-91C2-4CBC-B7E9-E714063F803A}" type="pres">
      <dgm:prSet presAssocID="{14D75AF9-ADEC-4C55-99D0-D6BA7108D95D}" presName="parentText" presStyleLbl="node1" presStyleIdx="1" presStyleCnt="3" custScaleX="97545" custScaleY="196799" custLinFactX="5804" custLinFactNeighborX="100000" custLinFactNeighborY="2125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2FC72-85F0-4CEE-A489-88629B5B9F74}" type="pres">
      <dgm:prSet presAssocID="{14D75AF9-ADEC-4C55-99D0-D6BA7108D95D}" presName="negativeSpace" presStyleCnt="0"/>
      <dgm:spPr/>
    </dgm:pt>
    <dgm:pt modelId="{87B43313-F326-4C0A-8F58-607796177FE3}" type="pres">
      <dgm:prSet presAssocID="{14D75AF9-ADEC-4C55-99D0-D6BA7108D95D}" presName="childText" presStyleLbl="conFgAcc1" presStyleIdx="1" presStyleCnt="3">
        <dgm:presLayoutVars>
          <dgm:bulletEnabled val="1"/>
        </dgm:presLayoutVars>
      </dgm:prSet>
      <dgm:spPr/>
    </dgm:pt>
    <dgm:pt modelId="{DA53AAC8-F4F9-4210-8F79-6A26EFE9F2D8}" type="pres">
      <dgm:prSet presAssocID="{8259EAA6-6321-4649-81AE-5EF2DAAD6288}" presName="spaceBetweenRectangles" presStyleCnt="0"/>
      <dgm:spPr/>
    </dgm:pt>
    <dgm:pt modelId="{58AA4882-B112-4876-8DBF-CD18DCFBBB1F}" type="pres">
      <dgm:prSet presAssocID="{0AD9F9BB-3203-49A2-9596-FC6BC223A039}" presName="parentLin" presStyleCnt="0"/>
      <dgm:spPr/>
    </dgm:pt>
    <dgm:pt modelId="{653D8C52-E57C-4588-8142-29B4651DAA3B}" type="pres">
      <dgm:prSet presAssocID="{0AD9F9BB-3203-49A2-9596-FC6BC223A039}" presName="parentLeftMargin" presStyleLbl="node1" presStyleIdx="1" presStyleCnt="3"/>
      <dgm:spPr/>
      <dgm:t>
        <a:bodyPr/>
        <a:lstStyle/>
        <a:p>
          <a:endParaRPr lang="th-TH"/>
        </a:p>
      </dgm:t>
    </dgm:pt>
    <dgm:pt modelId="{DD316832-DF98-472E-BD66-FD88E04A7A4B}" type="pres">
      <dgm:prSet presAssocID="{0AD9F9BB-3203-49A2-9596-FC6BC223A039}" presName="parentText" presStyleLbl="node1" presStyleIdx="2" presStyleCnt="3" custScaleX="105542" custScaleY="205036" custLinFactX="2383" custLinFactNeighborX="100000" custLinFactNeighborY="486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FB1B9-24F4-4A06-88AC-522B384F277A}" type="pres">
      <dgm:prSet presAssocID="{0AD9F9BB-3203-49A2-9596-FC6BC223A039}" presName="negativeSpace" presStyleCnt="0"/>
      <dgm:spPr/>
    </dgm:pt>
    <dgm:pt modelId="{825C789A-1F0F-457D-B4A6-433360969EF9}" type="pres">
      <dgm:prSet presAssocID="{0AD9F9BB-3203-49A2-9596-FC6BC223A039}" presName="childText" presStyleLbl="conFgAcc1" presStyleIdx="2" presStyleCnt="3" custScaleY="115490">
        <dgm:presLayoutVars>
          <dgm:bulletEnabled val="1"/>
        </dgm:presLayoutVars>
      </dgm:prSet>
      <dgm:spPr/>
    </dgm:pt>
  </dgm:ptLst>
  <dgm:cxnLst>
    <dgm:cxn modelId="{60B46758-CDA9-4C02-BC32-61FEAE5A0FB2}" type="presOf" srcId="{0AD9F9BB-3203-49A2-9596-FC6BC223A039}" destId="{653D8C52-E57C-4588-8142-29B4651DAA3B}" srcOrd="0" destOrd="0" presId="urn:microsoft.com/office/officeart/2005/8/layout/list1"/>
    <dgm:cxn modelId="{2D20C7A6-1983-41BC-9F1F-6D2A40868EF4}" type="presOf" srcId="{14D75AF9-ADEC-4C55-99D0-D6BA7108D95D}" destId="{D3DFF05C-E0C9-4146-952B-8AD22C8B82BA}" srcOrd="0" destOrd="0" presId="urn:microsoft.com/office/officeart/2005/8/layout/list1"/>
    <dgm:cxn modelId="{B21C4176-9C91-49F2-9748-D6AE58F5B8ED}" srcId="{9542F9D4-F1AC-4181-89BE-7F2DFC61B063}" destId="{0AD9F9BB-3203-49A2-9596-FC6BC223A039}" srcOrd="2" destOrd="0" parTransId="{15C8A6D3-CA26-40DA-9A3B-C0509294AE00}" sibTransId="{ACC7C61B-DADA-42DE-8DAE-7E411AF2E122}"/>
    <dgm:cxn modelId="{CC98DB60-D99C-4719-9A4B-613143706397}" type="presOf" srcId="{407A40D4-D3AE-4A09-8A8B-DA29B88870C7}" destId="{25AC55D8-F4D6-42AF-B56E-953C87D5C631}" srcOrd="1" destOrd="0" presId="urn:microsoft.com/office/officeart/2005/8/layout/list1"/>
    <dgm:cxn modelId="{FDDE895F-7A74-4954-855B-E645E5A52D31}" type="presOf" srcId="{0AD9F9BB-3203-49A2-9596-FC6BC223A039}" destId="{DD316832-DF98-472E-BD66-FD88E04A7A4B}" srcOrd="1" destOrd="0" presId="urn:microsoft.com/office/officeart/2005/8/layout/list1"/>
    <dgm:cxn modelId="{0A016457-24EE-401F-A022-533EC6244DF6}" type="presOf" srcId="{9542F9D4-F1AC-4181-89BE-7F2DFC61B063}" destId="{19BDA2D2-C180-4AED-A4B1-0B62ED9C1CAE}" srcOrd="0" destOrd="0" presId="urn:microsoft.com/office/officeart/2005/8/layout/list1"/>
    <dgm:cxn modelId="{E5E849DA-BD37-4E23-8835-4B39DDDC1CE8}" srcId="{9542F9D4-F1AC-4181-89BE-7F2DFC61B063}" destId="{407A40D4-D3AE-4A09-8A8B-DA29B88870C7}" srcOrd="0" destOrd="0" parTransId="{0214A131-A0CD-4AF3-970C-2457145EA7A3}" sibTransId="{7CE37A9D-50D4-4E9F-956E-693FCD4BD379}"/>
    <dgm:cxn modelId="{5E00DB66-420A-4286-9975-1A464F44DFA6}" type="presOf" srcId="{14D75AF9-ADEC-4C55-99D0-D6BA7108D95D}" destId="{25B7C619-91C2-4CBC-B7E9-E714063F803A}" srcOrd="1" destOrd="0" presId="urn:microsoft.com/office/officeart/2005/8/layout/list1"/>
    <dgm:cxn modelId="{D7313D2F-3A3F-4A19-AD08-E034C770F259}" srcId="{9542F9D4-F1AC-4181-89BE-7F2DFC61B063}" destId="{14D75AF9-ADEC-4C55-99D0-D6BA7108D95D}" srcOrd="1" destOrd="0" parTransId="{BB143A83-EA0B-48E8-8704-FC9E42EE831D}" sibTransId="{8259EAA6-6321-4649-81AE-5EF2DAAD6288}"/>
    <dgm:cxn modelId="{8A1CAC54-774A-45DA-861D-7835FB103D25}" type="presOf" srcId="{407A40D4-D3AE-4A09-8A8B-DA29B88870C7}" destId="{AFE26745-6FB9-4A1A-8FB1-AFB627C69CCD}" srcOrd="0" destOrd="0" presId="urn:microsoft.com/office/officeart/2005/8/layout/list1"/>
    <dgm:cxn modelId="{8613E8D8-EFCE-42FE-9E7B-873545C9346A}" type="presParOf" srcId="{19BDA2D2-C180-4AED-A4B1-0B62ED9C1CAE}" destId="{03960123-4BEC-4FB8-AB2A-927177934F86}" srcOrd="0" destOrd="0" presId="urn:microsoft.com/office/officeart/2005/8/layout/list1"/>
    <dgm:cxn modelId="{F9F1C8B1-5854-4809-9B45-181A37C0653F}" type="presParOf" srcId="{03960123-4BEC-4FB8-AB2A-927177934F86}" destId="{AFE26745-6FB9-4A1A-8FB1-AFB627C69CCD}" srcOrd="0" destOrd="0" presId="urn:microsoft.com/office/officeart/2005/8/layout/list1"/>
    <dgm:cxn modelId="{7F8ABE62-336A-47EA-A48C-0DE8D0D910DB}" type="presParOf" srcId="{03960123-4BEC-4FB8-AB2A-927177934F86}" destId="{25AC55D8-F4D6-42AF-B56E-953C87D5C631}" srcOrd="1" destOrd="0" presId="urn:microsoft.com/office/officeart/2005/8/layout/list1"/>
    <dgm:cxn modelId="{20E4BDE9-0471-40F2-947A-FC84E18071D9}" type="presParOf" srcId="{19BDA2D2-C180-4AED-A4B1-0B62ED9C1CAE}" destId="{99FFF557-8DE2-45A7-84E3-3BD3ABE3EEB0}" srcOrd="1" destOrd="0" presId="urn:microsoft.com/office/officeart/2005/8/layout/list1"/>
    <dgm:cxn modelId="{F8474BA4-DA80-41B3-9CD1-8BF18D9DF27A}" type="presParOf" srcId="{19BDA2D2-C180-4AED-A4B1-0B62ED9C1CAE}" destId="{BFE9AE70-AC7A-4423-A093-29897C563150}" srcOrd="2" destOrd="0" presId="urn:microsoft.com/office/officeart/2005/8/layout/list1"/>
    <dgm:cxn modelId="{89C16458-61D9-4C49-B80D-786F9B015DBB}" type="presParOf" srcId="{19BDA2D2-C180-4AED-A4B1-0B62ED9C1CAE}" destId="{46E84EFB-21E4-48A7-8B2B-CA6320A5CAEA}" srcOrd="3" destOrd="0" presId="urn:microsoft.com/office/officeart/2005/8/layout/list1"/>
    <dgm:cxn modelId="{2D48425A-80C9-4250-8ACF-59FDE2F1B792}" type="presParOf" srcId="{19BDA2D2-C180-4AED-A4B1-0B62ED9C1CAE}" destId="{63C26045-438B-423B-8297-FA8B832860AB}" srcOrd="4" destOrd="0" presId="urn:microsoft.com/office/officeart/2005/8/layout/list1"/>
    <dgm:cxn modelId="{8E31E77B-6306-44DE-9A2F-CA490645CBC5}" type="presParOf" srcId="{63C26045-438B-423B-8297-FA8B832860AB}" destId="{D3DFF05C-E0C9-4146-952B-8AD22C8B82BA}" srcOrd="0" destOrd="0" presId="urn:microsoft.com/office/officeart/2005/8/layout/list1"/>
    <dgm:cxn modelId="{9D6C6DDD-A4B0-4554-BF11-155746ACB975}" type="presParOf" srcId="{63C26045-438B-423B-8297-FA8B832860AB}" destId="{25B7C619-91C2-4CBC-B7E9-E714063F803A}" srcOrd="1" destOrd="0" presId="urn:microsoft.com/office/officeart/2005/8/layout/list1"/>
    <dgm:cxn modelId="{6FF4155B-9DBE-4985-B909-F350C18DA265}" type="presParOf" srcId="{19BDA2D2-C180-4AED-A4B1-0B62ED9C1CAE}" destId="{68C2FC72-85F0-4CEE-A489-88629B5B9F74}" srcOrd="5" destOrd="0" presId="urn:microsoft.com/office/officeart/2005/8/layout/list1"/>
    <dgm:cxn modelId="{58B42361-15E0-423B-9DA8-D396AF69642B}" type="presParOf" srcId="{19BDA2D2-C180-4AED-A4B1-0B62ED9C1CAE}" destId="{87B43313-F326-4C0A-8F58-607796177FE3}" srcOrd="6" destOrd="0" presId="urn:microsoft.com/office/officeart/2005/8/layout/list1"/>
    <dgm:cxn modelId="{1B116000-75C8-421E-BC81-62C448460A25}" type="presParOf" srcId="{19BDA2D2-C180-4AED-A4B1-0B62ED9C1CAE}" destId="{DA53AAC8-F4F9-4210-8F79-6A26EFE9F2D8}" srcOrd="7" destOrd="0" presId="urn:microsoft.com/office/officeart/2005/8/layout/list1"/>
    <dgm:cxn modelId="{4B58964C-B4E6-48B6-8459-B72CEF27DC3C}" type="presParOf" srcId="{19BDA2D2-C180-4AED-A4B1-0B62ED9C1CAE}" destId="{58AA4882-B112-4876-8DBF-CD18DCFBBB1F}" srcOrd="8" destOrd="0" presId="urn:microsoft.com/office/officeart/2005/8/layout/list1"/>
    <dgm:cxn modelId="{A6261458-E425-46F5-B5F0-25C53ABC1D43}" type="presParOf" srcId="{58AA4882-B112-4876-8DBF-CD18DCFBBB1F}" destId="{653D8C52-E57C-4588-8142-29B4651DAA3B}" srcOrd="0" destOrd="0" presId="urn:microsoft.com/office/officeart/2005/8/layout/list1"/>
    <dgm:cxn modelId="{DB661550-4971-4AEA-800E-23B271630F59}" type="presParOf" srcId="{58AA4882-B112-4876-8DBF-CD18DCFBBB1F}" destId="{DD316832-DF98-472E-BD66-FD88E04A7A4B}" srcOrd="1" destOrd="0" presId="urn:microsoft.com/office/officeart/2005/8/layout/list1"/>
    <dgm:cxn modelId="{258B2852-C0E4-44B3-A46B-B72C1FAF997E}" type="presParOf" srcId="{19BDA2D2-C180-4AED-A4B1-0B62ED9C1CAE}" destId="{E10FB1B9-24F4-4A06-88AC-522B384F277A}" srcOrd="9" destOrd="0" presId="urn:microsoft.com/office/officeart/2005/8/layout/list1"/>
    <dgm:cxn modelId="{28EBE6E1-C9D4-4550-84F0-785892BFE8D0}" type="presParOf" srcId="{19BDA2D2-C180-4AED-A4B1-0B62ED9C1CAE}" destId="{825C789A-1F0F-457D-B4A6-433360969EF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9AE70-AC7A-4423-A093-29897C563150}">
      <dsp:nvSpPr>
        <dsp:cNvPr id="0" name=""/>
        <dsp:cNvSpPr/>
      </dsp:nvSpPr>
      <dsp:spPr>
        <a:xfrm>
          <a:off x="0" y="862181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AC55D8-F4D6-42AF-B56E-953C87D5C631}">
      <dsp:nvSpPr>
        <dsp:cNvPr id="0" name=""/>
        <dsp:cNvSpPr/>
      </dsp:nvSpPr>
      <dsp:spPr>
        <a:xfrm>
          <a:off x="785835" y="144740"/>
          <a:ext cx="4267200" cy="1370017"/>
        </a:xfrm>
        <a:prstGeom prst="roundRect">
          <a:avLst/>
        </a:prstGeom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cs typeface="+mj-cs"/>
            </a:rPr>
            <a:t>ให้กระทำการอันเป็น      ข้อปฏิบัติ ม.๘๑ ม.๘๒</a:t>
          </a:r>
          <a:endParaRPr lang="en-US" sz="3600" b="1" kern="1200" dirty="0">
            <a:cs typeface="+mj-cs"/>
          </a:endParaRPr>
        </a:p>
      </dsp:txBody>
      <dsp:txXfrm>
        <a:off x="852714" y="211619"/>
        <a:ext cx="4133442" cy="1236259"/>
      </dsp:txXfrm>
    </dsp:sp>
    <dsp:sp modelId="{87B43313-F326-4C0A-8F58-607796177FE3}">
      <dsp:nvSpPr>
        <dsp:cNvPr id="0" name=""/>
        <dsp:cNvSpPr/>
      </dsp:nvSpPr>
      <dsp:spPr>
        <a:xfrm>
          <a:off x="0" y="2627802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7C619-91C2-4CBC-B7E9-E714063F803A}">
      <dsp:nvSpPr>
        <dsp:cNvPr id="0" name=""/>
        <dsp:cNvSpPr/>
      </dsp:nvSpPr>
      <dsp:spPr>
        <a:xfrm>
          <a:off x="857268" y="1849505"/>
          <a:ext cx="4162440" cy="1219996"/>
        </a:xfrm>
        <a:prstGeom prst="roundRect">
          <a:avLst/>
        </a:prstGeom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latin typeface="Browallia New" pitchFamily="34" charset="-34"/>
              <a:cs typeface="Browallia New" pitchFamily="34" charset="-34"/>
            </a:rPr>
            <a:t>ต้องไม่กระทำการอันเป็นข้อห้าม ม.๘๓</a:t>
          </a:r>
          <a:endParaRPr lang="en-US" sz="3600" b="1" kern="1200" dirty="0">
            <a:latin typeface="Browallia New" pitchFamily="34" charset="-34"/>
            <a:cs typeface="Browallia New" pitchFamily="34" charset="-34"/>
          </a:endParaRPr>
        </a:p>
      </dsp:txBody>
      <dsp:txXfrm>
        <a:off x="916823" y="1909060"/>
        <a:ext cx="4043330" cy="1100886"/>
      </dsp:txXfrm>
    </dsp:sp>
    <dsp:sp modelId="{825C789A-1F0F-457D-B4A6-433360969EF9}">
      <dsp:nvSpPr>
        <dsp:cNvPr id="0" name=""/>
        <dsp:cNvSpPr/>
      </dsp:nvSpPr>
      <dsp:spPr>
        <a:xfrm>
          <a:off x="0" y="4231501"/>
          <a:ext cx="6096000" cy="6111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316832-DF98-472E-BD66-FD88E04A7A4B}">
      <dsp:nvSpPr>
        <dsp:cNvPr id="0" name=""/>
        <dsp:cNvSpPr/>
      </dsp:nvSpPr>
      <dsp:spPr>
        <a:xfrm>
          <a:off x="711287" y="3571900"/>
          <a:ext cx="4503688" cy="1271059"/>
        </a:xfrm>
        <a:prstGeom prst="roundRect">
          <a:avLst/>
        </a:prstGeom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chemeClr val="bg1"/>
              </a:solidFill>
              <a:latin typeface="Browallia New" pitchFamily="34" charset="-34"/>
              <a:cs typeface="Browallia New" pitchFamily="34" charset="-34"/>
            </a:rPr>
            <a:t>การกระทำการที่เป็นความผิดวินัยอย่างร้ายแรง ม.๘๕</a:t>
          </a:r>
          <a:endParaRPr lang="en-US" sz="3600" b="1" kern="1200" dirty="0">
            <a:solidFill>
              <a:schemeClr val="bg1"/>
            </a:solidFill>
            <a:latin typeface="Browallia New" pitchFamily="34" charset="-34"/>
            <a:cs typeface="Browallia New" pitchFamily="34" charset="-34"/>
          </a:endParaRPr>
        </a:p>
      </dsp:txBody>
      <dsp:txXfrm>
        <a:off x="773335" y="3633948"/>
        <a:ext cx="4379592" cy="1146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D6B7F-B7F6-4412-986E-8BFE98AE6DC0}" type="datetimeFigureOut">
              <a:rPr lang="th-TH" smtClean="0"/>
              <a:pPr/>
              <a:t>07/02/62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14F06-B9EC-4E71-A047-DC5608DCF69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4973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E337A-8F0C-4957-8F9F-E3BDA49B28C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26E1B-B7DC-4DA3-AF58-B982A67F8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47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26E1B-B7DC-4DA3-AF58-B982A67F881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26E1B-B7DC-4DA3-AF58-B982A67F881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170-8319-4969-9456-825235FCA2A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806-1A14-484F-8079-EC19F1CA6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170-8319-4969-9456-825235FCA2A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806-1A14-484F-8079-EC19F1CA6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170-8319-4969-9456-825235FCA2A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806-1A14-484F-8079-EC19F1CA6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170-8319-4969-9456-825235FCA2A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806-1A14-484F-8079-EC19F1CA6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170-8319-4969-9456-825235FCA2A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806-1A14-484F-8079-EC19F1CA6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170-8319-4969-9456-825235FCA2A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806-1A14-484F-8079-EC19F1CA6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170-8319-4969-9456-825235FCA2A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806-1A14-484F-8079-EC19F1CA6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170-8319-4969-9456-825235FCA2A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806-1A14-484F-8079-EC19F1CA6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170-8319-4969-9456-825235FCA2A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806-1A14-484F-8079-EC19F1CA6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170-8319-4969-9456-825235FCA2A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806-1A14-484F-8079-EC19F1CA6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ดและมนมุมสี่เหลี่ยมหนึ่งมุม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ามเหลี่ยมมุมฉาก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5170-8319-4969-9456-825235FCA2A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C4C806-1A14-484F-8079-EC19F1CA64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รูปแบบอิสร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รูปแบบอิสร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F65170-8319-4969-9456-825235FCA2A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C4C806-1A14-484F-8079-EC19F1CA64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714356"/>
            <a:ext cx="8610600" cy="255748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th-TH" sz="7300" dirty="0" smtClean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   </a:t>
            </a:r>
            <a:r>
              <a:rPr lang="th-TH" sz="8000" dirty="0" smtClean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วินัยข้าราชการ</a:t>
            </a:r>
            <a:r>
              <a:rPr lang="th-TH" dirty="0" smtClean="0">
                <a:solidFill>
                  <a:schemeClr val="bg1"/>
                </a:solidFill>
              </a:rPr>
              <a:t/>
            </a:r>
            <a:br>
              <a:rPr lang="th-TH" dirty="0" smtClean="0">
                <a:solidFill>
                  <a:schemeClr val="bg1"/>
                </a:solidFill>
              </a:rPr>
            </a:br>
            <a:r>
              <a:rPr lang="th-TH" sz="5300" dirty="0" smtClean="0">
                <a:solidFill>
                  <a:srgbClr val="1602AE"/>
                </a:solidFill>
                <a:latin typeface="Browallia New" pitchFamily="34" charset="-34"/>
                <a:cs typeface="Browallia New" pitchFamily="34" charset="-34"/>
              </a:rPr>
              <a:t>ตามพระราชบัญญัติระบียบข้าราชการพล</a:t>
            </a:r>
            <a:r>
              <a:rPr lang="th-TH" dirty="0" smtClean="0">
                <a:solidFill>
                  <a:srgbClr val="1602AE"/>
                </a:solidFill>
                <a:latin typeface="Browallia New" pitchFamily="34" charset="-34"/>
                <a:cs typeface="Browallia New" pitchFamily="34" charset="-34"/>
              </a:rPr>
              <a:t>เรือน</a:t>
            </a:r>
            <a:r>
              <a:rPr lang="th-TH" dirty="0" smtClean="0">
                <a:solidFill>
                  <a:srgbClr val="1602AE"/>
                </a:solidFill>
              </a:rPr>
              <a:t/>
            </a:r>
            <a:br>
              <a:rPr lang="th-TH" dirty="0" smtClean="0">
                <a:solidFill>
                  <a:srgbClr val="1602AE"/>
                </a:solidFill>
              </a:rPr>
            </a:br>
            <a:r>
              <a:rPr lang="th-TH" dirty="0" smtClean="0">
                <a:solidFill>
                  <a:srgbClr val="1602AE"/>
                </a:solidFill>
              </a:rPr>
              <a:t> </a:t>
            </a:r>
            <a:r>
              <a:rPr lang="th-TH" sz="5300" dirty="0" smtClean="0">
                <a:solidFill>
                  <a:srgbClr val="1602AE"/>
                </a:solidFill>
                <a:latin typeface="Browallia New" pitchFamily="34" charset="-34"/>
                <a:cs typeface="Browallia New" pitchFamily="34" charset="-34"/>
              </a:rPr>
              <a:t>พ.ศ. ๒๕๕๑</a:t>
            </a:r>
            <a:endParaRPr lang="en-US" sz="5300" dirty="0">
              <a:solidFill>
                <a:srgbClr val="1602AE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610600" cy="3272298"/>
          </a:xfrm>
        </p:spPr>
        <p:txBody>
          <a:bodyPr>
            <a:normAutofit fontScale="77500" lnSpcReduction="20000"/>
          </a:bodyPr>
          <a:lstStyle/>
          <a:p>
            <a:endParaRPr lang="th-TH" dirty="0" smtClean="0">
              <a:cs typeface="+mj-cs"/>
            </a:endParaRPr>
          </a:p>
          <a:p>
            <a:endParaRPr lang="th-TH" dirty="0" smtClean="0">
              <a:cs typeface="+mj-cs"/>
            </a:endParaRPr>
          </a:p>
          <a:p>
            <a:endParaRPr lang="th-TH" sz="4800" dirty="0" smtClean="0"/>
          </a:p>
          <a:p>
            <a:endParaRPr lang="th-TH" sz="4800" dirty="0" smtClean="0"/>
          </a:p>
          <a:p>
            <a:r>
              <a:rPr lang="th-TH" sz="5600" b="1" dirty="0" smtClean="0">
                <a:solidFill>
                  <a:srgbClr val="FFC000"/>
                </a:solidFill>
              </a:rPr>
              <a:t>โดย ส่วนงานวินัย</a:t>
            </a:r>
          </a:p>
          <a:p>
            <a:r>
              <a:rPr lang="th-TH" sz="5600" b="1" dirty="0" smtClean="0">
                <a:solidFill>
                  <a:srgbClr val="FFC000"/>
                </a:solidFill>
              </a:rPr>
              <a:t> กองการเจ้าหน้าที่ กรมการปกครอง</a:t>
            </a:r>
          </a:p>
          <a:p>
            <a:endParaRPr lang="en-US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643998" cy="1214446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th-TH" sz="6600" b="1" smtClean="0">
                <a:solidFill>
                  <a:schemeClr val="tx1"/>
                </a:solidFill>
                <a:cs typeface="+mn-cs"/>
              </a:rPr>
              <a:t>ข้อกำหนดวินัย</a:t>
            </a:r>
            <a:endParaRPr lang="en-US" sz="66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357430"/>
            <a:ext cx="8229600" cy="378621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h-TH" sz="5400" b="1" dirty="0" smtClean="0">
                <a:solidFill>
                  <a:srgbClr val="FF0000"/>
                </a:solidFill>
              </a:rPr>
              <a:t>พ.ร.บ.ระเบียบข้าราชการ</a:t>
            </a:r>
            <a:r>
              <a:rPr lang="th-TH" sz="5400" b="1" dirty="0" err="1" smtClean="0">
                <a:solidFill>
                  <a:srgbClr val="FF0000"/>
                </a:solidFill>
              </a:rPr>
              <a:t>พลเรือน</a:t>
            </a:r>
            <a:r>
              <a:rPr lang="th-TH" sz="5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th-TH" sz="5400" b="1" dirty="0" smtClean="0">
                <a:solidFill>
                  <a:srgbClr val="FF0000"/>
                </a:solidFill>
              </a:rPr>
              <a:t>พ.ศ. ๒๕๕๑</a:t>
            </a:r>
          </a:p>
          <a:p>
            <a:r>
              <a:rPr lang="th-TH" sz="5400" b="1" dirty="0" smtClean="0">
                <a:solidFill>
                  <a:srgbClr val="00B050"/>
                </a:solidFill>
              </a:rPr>
              <a:t>หมวด ๖   วินัยและการรักษาวินัย </a:t>
            </a:r>
          </a:p>
          <a:p>
            <a:pPr algn="ctr">
              <a:buNone/>
            </a:pPr>
            <a:r>
              <a:rPr lang="th-TH" sz="5400" b="1" dirty="0" smtClean="0">
                <a:solidFill>
                  <a:srgbClr val="00B050"/>
                </a:solidFill>
              </a:rPr>
              <a:t>   (ม.๘๐ – ๘๙)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928694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th-TH" sz="6000" b="1" dirty="0" smtClean="0">
                <a:solidFill>
                  <a:schemeClr val="tx1"/>
                </a:solidFill>
                <a:cs typeface="+mn-cs"/>
              </a:rPr>
              <a:t>หมวดที่ ๖ วินัยและการรักษาวินัย</a:t>
            </a:r>
            <a:endParaRPr lang="en-US" sz="60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4857752"/>
          </a:xfrm>
        </p:spPr>
        <p:txBody>
          <a:bodyPr/>
          <a:lstStyle/>
          <a:p>
            <a:pPr algn="ctr">
              <a:buNone/>
            </a:pPr>
            <a:r>
              <a:rPr lang="th-TH" sz="4400" b="1" dirty="0" smtClean="0">
                <a:solidFill>
                  <a:srgbClr val="1602AE"/>
                </a:solidFill>
                <a:latin typeface="Browallia New" pitchFamily="34" charset="-34"/>
                <a:cs typeface="Browallia New" pitchFamily="34" charset="-34"/>
              </a:rPr>
              <a:t>ลักษณะของกฎหมายทางด้านวินัย</a:t>
            </a:r>
            <a:endParaRPr lang="en-US" sz="4400" b="1" dirty="0" smtClean="0">
              <a:solidFill>
                <a:srgbClr val="1602AE"/>
              </a:solidFill>
              <a:latin typeface="Browallia New" pitchFamily="34" charset="-34"/>
              <a:cs typeface="Browallia New" pitchFamily="34" charset="-34"/>
            </a:endParaRPr>
          </a:p>
          <a:p>
            <a:pPr algn="ctr">
              <a:buNone/>
            </a:pPr>
            <a:endParaRPr lang="th-TH" dirty="0" smtClean="0">
              <a:latin typeface="Browallia New" pitchFamily="34" charset="-34"/>
              <a:cs typeface="Browallia New" pitchFamily="34" charset="-34"/>
            </a:endParaRPr>
          </a:p>
          <a:p>
            <a:pPr>
              <a:buNone/>
            </a:pPr>
            <a:endParaRPr lang="th-TH" dirty="0" smtClean="0">
              <a:latin typeface="Browallia New" pitchFamily="34" charset="-34"/>
              <a:cs typeface="Browallia New" pitchFamily="34" charset="-34"/>
            </a:endParaRPr>
          </a:p>
          <a:p>
            <a:pPr algn="ctr">
              <a:buNone/>
            </a:pPr>
            <a:endParaRPr lang="th-TH" dirty="0" smtClean="0">
              <a:latin typeface="Browallia New" pitchFamily="34" charset="-34"/>
              <a:cs typeface="Browallia New" pitchFamily="34" charset="-34"/>
            </a:endParaRPr>
          </a:p>
          <a:p>
            <a:pPr>
              <a:buNone/>
            </a:pPr>
            <a:endParaRPr lang="th-TH" b="1" dirty="0" smtClean="0"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571604" y="1785926"/>
          <a:ext cx="609600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620688"/>
            <a:ext cx="8229600" cy="100013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กลุ่มการรักษาวินัย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57158" y="1935480"/>
            <a:ext cx="8572560" cy="1565528"/>
          </a:xfrm>
        </p:spPr>
        <p:txBody>
          <a:bodyPr>
            <a:normAutofit fontScale="25000" lnSpcReduction="20000"/>
          </a:bodyPr>
          <a:lstStyle/>
          <a:p>
            <a:pPr marL="825246" indent="-742950" fontAlgn="auto">
              <a:spcAft>
                <a:spcPts val="0"/>
              </a:spcAft>
              <a:buNone/>
              <a:defRPr/>
            </a:pPr>
            <a:r>
              <a:rPr lang="th-TH" sz="19200" b="1" dirty="0" smtClean="0">
                <a:solidFill>
                  <a:schemeClr val="accent1">
                    <a:lumMod val="50000"/>
                  </a:schemeClr>
                </a:solidFill>
              </a:rPr>
              <a:t>๑. วินัยต่อประเทศชาติ</a:t>
            </a:r>
          </a:p>
          <a:p>
            <a:pPr marL="825246" indent="-742950">
              <a:buNone/>
              <a:defRPr/>
            </a:pPr>
            <a:r>
              <a:rPr lang="th-TH" sz="19200" b="1" dirty="0" smtClean="0">
                <a:solidFill>
                  <a:schemeClr val="accent1">
                    <a:lumMod val="50000"/>
                  </a:schemeClr>
                </a:solidFill>
              </a:rPr>
              <a:t>๒. วินัยต่อประชาชน</a:t>
            </a:r>
          </a:p>
          <a:p>
            <a:pPr marL="825246" indent="-742950">
              <a:buNone/>
              <a:defRPr/>
            </a:pPr>
            <a:r>
              <a:rPr lang="th-TH" sz="19200" b="1" dirty="0" smtClean="0">
                <a:solidFill>
                  <a:schemeClr val="accent1">
                    <a:lumMod val="50000"/>
                  </a:schemeClr>
                </a:solidFill>
              </a:rPr>
              <a:t>๓. วินัยต่อผู้บังคับบัญชา</a:t>
            </a:r>
          </a:p>
          <a:p>
            <a:pPr marL="825246" indent="-742950">
              <a:buNone/>
              <a:defRPr/>
            </a:pPr>
            <a:r>
              <a:rPr lang="th-TH" sz="19200" b="1" dirty="0" smtClean="0">
                <a:solidFill>
                  <a:schemeClr val="accent1">
                    <a:lumMod val="50000"/>
                  </a:schemeClr>
                </a:solidFill>
              </a:rPr>
              <a:t>๔. วินัยต่อผู้ร่วมงาน</a:t>
            </a:r>
          </a:p>
          <a:p>
            <a:pPr marL="825246" indent="-742950">
              <a:buNone/>
              <a:defRPr/>
            </a:pPr>
            <a:r>
              <a:rPr lang="th-TH" sz="19200" b="1" dirty="0" smtClean="0">
                <a:solidFill>
                  <a:schemeClr val="accent1">
                    <a:lumMod val="50000"/>
                  </a:schemeClr>
                </a:solidFill>
              </a:rPr>
              <a:t>๕. วินัยต่อตำแหน่งหน้าที่ราชการ</a:t>
            </a:r>
          </a:p>
          <a:p>
            <a:pPr marL="825246" indent="-742950">
              <a:buNone/>
              <a:defRPr/>
            </a:pPr>
            <a:r>
              <a:rPr lang="th-TH" sz="19200" b="1" dirty="0" smtClean="0">
                <a:solidFill>
                  <a:schemeClr val="accent1">
                    <a:lumMod val="50000"/>
                  </a:schemeClr>
                </a:solidFill>
              </a:rPr>
              <a:t>๖. วินัย</a:t>
            </a:r>
            <a:r>
              <a:rPr lang="th-TH" sz="19200" b="1" smtClean="0">
                <a:solidFill>
                  <a:schemeClr val="accent1">
                    <a:lumMod val="50000"/>
                  </a:schemeClr>
                </a:solidFill>
              </a:rPr>
              <a:t>ต่อ</a:t>
            </a:r>
            <a:r>
              <a:rPr lang="th-TH" sz="19200" b="1" smtClean="0">
                <a:solidFill>
                  <a:schemeClr val="accent1">
                    <a:lumMod val="50000"/>
                  </a:schemeClr>
                </a:solidFill>
              </a:rPr>
              <a:t>ตนตนเอง</a:t>
            </a:r>
            <a:endParaRPr lang="th-TH" sz="19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825246" indent="-742950" fontAlgn="auto">
              <a:spcAft>
                <a:spcPts val="0"/>
              </a:spcAft>
              <a:buAutoNum type="thaiNumPeriod"/>
              <a:defRPr/>
            </a:pPr>
            <a:endParaRPr lang="th-TH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4400" b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endParaRPr lang="th-TH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th-TH" sz="4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371703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36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th-TH" sz="32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620688"/>
            <a:ext cx="8229600" cy="100013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กลุ่มการรักษาวินัย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57158" y="1935480"/>
            <a:ext cx="8572560" cy="1565528"/>
          </a:xfrm>
        </p:spPr>
        <p:txBody>
          <a:bodyPr>
            <a:normAutofit fontScale="77500" lnSpcReduction="20000"/>
          </a:bodyPr>
          <a:lstStyle/>
          <a:p>
            <a:pPr marL="825246" indent="-742950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th-TH" sz="4400" b="1" dirty="0" smtClean="0">
                <a:solidFill>
                  <a:schemeClr val="accent1">
                    <a:lumMod val="50000"/>
                  </a:schemeClr>
                </a:solidFill>
              </a:rPr>
              <a:t>๑.  วินัยต่อประเทศชาติ</a:t>
            </a:r>
          </a:p>
          <a:p>
            <a:pPr marL="825246" indent="-7429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h-TH" sz="4400" b="1" dirty="0" smtClean="0">
                <a:solidFill>
                  <a:schemeClr val="accent1">
                    <a:lumMod val="50000"/>
                  </a:schemeClr>
                </a:solidFill>
              </a:rPr>
              <a:t>	สนับสนุนการปกครองการปกครองระบอบประชาธิปไตย  อันมีพระมหากษัตริย์ทรงเป็นประมุขด้วยความบริสุทธิ์ใจ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3717032"/>
            <a:ext cx="8280920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3700" b="1" dirty="0" smtClean="0">
                <a:solidFill>
                  <a:schemeClr val="accent1">
                    <a:lumMod val="50000"/>
                  </a:schemeClr>
                </a:solidFill>
              </a:rPr>
              <a:t>๒. วินัยต่อประชาชน</a:t>
            </a:r>
          </a:p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36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๒.๑ ต้อนรับ ให้ความสะดวก เป็นธรรมแก่ประชาชน (ม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๘๒ (๘))</a:t>
            </a:r>
          </a:p>
          <a:p>
            <a:pPr marL="365760" indent="-283464">
              <a:defRPr/>
            </a:pP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	๒.๒ ไม่ดูหมิ่น เหยียดหยาม กดขี่ข่มเหง ประชาชนผู้มาติดต่อราชการ (ม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๘๓ (๙))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620688"/>
            <a:ext cx="8229600" cy="100013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กลุ่มการรักษาวินัย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844824"/>
            <a:ext cx="8572560" cy="2429624"/>
          </a:xfrm>
        </p:spPr>
        <p:txBody>
          <a:bodyPr>
            <a:normAutofit fontScale="32500" lnSpcReduction="20000"/>
          </a:bodyPr>
          <a:lstStyle/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11400" b="1" dirty="0" smtClean="0">
                <a:solidFill>
                  <a:schemeClr val="accent1">
                    <a:lumMod val="50000"/>
                  </a:schemeClr>
                </a:solidFill>
              </a:rPr>
              <a:t>๓. วินัยต่อผู้บังคับบัญชา</a:t>
            </a:r>
          </a:p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9800" b="1" dirty="0" smtClean="0">
                <a:solidFill>
                  <a:schemeClr val="accent1">
                    <a:lumMod val="50000"/>
                  </a:schemeClr>
                </a:solidFill>
              </a:rPr>
              <a:t>	๓.๑ ปฏิบัติตามคำสั่งของผู้บังคับบัญชาที่ชอบด้วยกฎหมาย (ม. ๘๒(๔))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th-TH" sz="9800" b="1" dirty="0" smtClean="0">
                <a:solidFill>
                  <a:schemeClr val="accent1">
                    <a:lumMod val="50000"/>
                  </a:schemeClr>
                </a:solidFill>
              </a:rPr>
              <a:t>	๓.๒ ไม่รายงานเท็จต่อผู้บังคับบัญชา (ม. ๘๓ (๑))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th-TH" sz="9800" b="1" dirty="0" smtClean="0">
                <a:solidFill>
                  <a:schemeClr val="accent1">
                    <a:lumMod val="50000"/>
                  </a:schemeClr>
                </a:solidFill>
              </a:rPr>
              <a:t>	๓.๓ ไม่กระทำการข้ามผู้บังคับบัญชาเหนือตน (ม. ๘๓ (๒))</a:t>
            </a:r>
          </a:p>
          <a:p>
            <a:pPr marL="365760" indent="-283464" fontAlgn="auto">
              <a:spcAft>
                <a:spcPts val="0"/>
              </a:spcAft>
              <a:buNone/>
              <a:defRPr/>
            </a:pPr>
            <a:endParaRPr lang="th-TH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None/>
              <a:defRPr/>
            </a:pPr>
            <a:endParaRPr lang="th-TH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th-TH" sz="4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4149080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3600" b="1" dirty="0" smtClean="0">
                <a:solidFill>
                  <a:schemeClr val="accent1">
                    <a:lumMod val="50000"/>
                  </a:schemeClr>
                </a:solidFill>
              </a:rPr>
              <a:t>๔. วินัยต่อผู้ร่วมงาน</a:t>
            </a:r>
          </a:p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36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๔.๑ สุภาพเรียบร้อย สามัคคี ช่วยเหลือกัน (ม.๘๒ (๗)) </a:t>
            </a:r>
          </a:p>
          <a:p>
            <a:pPr marL="365760" indent="-283464">
              <a:defRPr/>
            </a:pP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	๔.๒ ไม่กระทำการกลั่นแกล้ง กดขี่ ข่มเหงกัน (ม. ๘๓ (๗))</a:t>
            </a:r>
          </a:p>
          <a:p>
            <a:pPr marL="365760" indent="-283464">
              <a:defRPr/>
            </a:pP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	๔.๓ ต้องไม่กระทำการล่วงละเมิดหรือคุกคามทางเพศตามที่กำหนดใน กฎ ก.พ. (ม. ๘๓ (๘))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78595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chemeClr val="tx1"/>
                </a:solidFill>
                <a:cs typeface="+mn-cs"/>
              </a:rPr>
              <a:t>กฎ ก.พ.</a:t>
            </a:r>
            <a:br>
              <a:rPr lang="th-TH" sz="4000" b="1" dirty="0" smtClean="0">
                <a:solidFill>
                  <a:schemeClr val="tx1"/>
                </a:solidFill>
                <a:cs typeface="+mn-cs"/>
              </a:rPr>
            </a:br>
            <a:r>
              <a:rPr lang="th-TH" sz="4000" b="1" dirty="0" smtClean="0">
                <a:solidFill>
                  <a:schemeClr val="tx1"/>
                </a:solidFill>
                <a:cs typeface="+mn-cs"/>
              </a:rPr>
              <a:t>ว่าด้วยการกระทำการอันเป็นการล่วงละเมิด                  หรือคุกคามทางเพศ พ.ศ. ๒๕๕๓</a:t>
            </a:r>
            <a:endParaRPr lang="th-TH" sz="40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2324124"/>
            <a:ext cx="8572560" cy="4176710"/>
          </a:xfrm>
        </p:spPr>
        <p:txBody>
          <a:bodyPr>
            <a:noAutofit/>
          </a:bodyPr>
          <a:lstStyle/>
          <a:p>
            <a:pPr marL="514350" indent="-514350" algn="thaiDist" fontAlgn="auto">
              <a:spcAft>
                <a:spcPts val="0"/>
              </a:spcAft>
              <a:buNone/>
              <a:defRPr/>
            </a:pPr>
            <a:r>
              <a:rPr lang="th-TH" sz="3200" b="1" dirty="0" smtClean="0">
                <a:solidFill>
                  <a:schemeClr val="accent3"/>
                </a:solidFill>
              </a:rPr>
              <a:t>	</a:t>
            </a:r>
            <a:r>
              <a:rPr lang="th-TH" sz="3200" b="1" dirty="0" smtClean="0">
                <a:solidFill>
                  <a:srgbClr val="1602AE"/>
                </a:solidFill>
              </a:rPr>
              <a:t>ข้าราชการ</a:t>
            </a:r>
            <a:r>
              <a:rPr lang="th-TH" sz="3200" b="1" dirty="0" err="1" smtClean="0">
                <a:solidFill>
                  <a:srgbClr val="1602AE"/>
                </a:solidFill>
              </a:rPr>
              <a:t>พลเรือน</a:t>
            </a:r>
            <a:r>
              <a:rPr lang="th-TH" sz="3200" b="1" dirty="0" smtClean="0">
                <a:solidFill>
                  <a:srgbClr val="1602AE"/>
                </a:solidFill>
              </a:rPr>
              <a:t>กระทำต่อข้าราชการด้วยกัน / ผู้ร่วมปฏิบัติราชการ ไม่ว่าจะเกิดขึ้นในหรือนอกสถานที่ราชการ โดยผู้ถูกกระทำมิได้ยินยอมต่อการกระทำนั้น หรือทำให้เดือดร้อนรำคาญ</a:t>
            </a:r>
          </a:p>
          <a:p>
            <a:pPr marL="514350" indent="-514350" algn="thaiDist" fontAlgn="auto">
              <a:spcAft>
                <a:spcPts val="0"/>
              </a:spcAft>
              <a:buNone/>
              <a:defRPr/>
            </a:pP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th-TH" sz="3200" b="1" dirty="0" smtClean="0">
                <a:solidFill>
                  <a:srgbClr val="CE026D"/>
                </a:solidFill>
              </a:rPr>
              <a:t>๑. กระทำการด้วยการสัมผัสทางกายที่มีลักษณะส่อไปในทางเพศ เช่น การจูบ การโอบกอด การจับอวัยวะส่วนใดส่วนหนึ่ง เป็นต้น๒. กระทำการด้วยวาจาที่ส่อไปในทางเพศ เช่น วิพากษ์วิจารณ์ร่างกาย พูดหยอกล้อ พูดหยาบคาย เป็นต้น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ชื่อเรื่อง 1"/>
          <p:cNvSpPr txBox="1">
            <a:spLocks/>
          </p:cNvSpPr>
          <p:nvPr/>
        </p:nvSpPr>
        <p:spPr>
          <a:xfrm>
            <a:off x="539552" y="692696"/>
            <a:ext cx="8028000" cy="864000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h-TH" sz="4800" b="1" dirty="0" smtClean="0"/>
              <a:t>คำพิพากษาศาลปกครองที่ ฟ.๒๗/๒๕๕๘</a:t>
            </a:r>
            <a:endParaRPr lang="th-TH" sz="4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798948"/>
            <a:ext cx="828092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thaiDist"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1602AE"/>
                </a:solidFill>
                <a:effectLst/>
                <a:latin typeface="Calibri" pitchFamily="34" charset="0"/>
                <a:ea typeface="Calibri" pitchFamily="34" charset="0"/>
              </a:rPr>
              <a:t>นักวิชาการสาธารณสุขชำนาญการ กระทำการลวนลามนางสาว ล. ซึ่งเป็นอาสาสมัครสาธารณสุข โดยกระทำการจับมือจับไหล่และพูดจาว่า</a:t>
            </a:r>
            <a:r>
              <a:rPr kumimoji="0" lang="en-US" sz="4000" b="1" i="0" u="none" strike="noStrike" cap="none" normalizeH="0" dirty="0" smtClean="0">
                <a:ln>
                  <a:noFill/>
                </a:ln>
                <a:solidFill>
                  <a:srgbClr val="1602AE"/>
                </a:solidFill>
                <a:effectLst/>
                <a:latin typeface="Calibri" pitchFamily="34" charset="0"/>
                <a:ea typeface="Calibri" pitchFamily="34" charset="0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1602AE"/>
                </a:solidFill>
                <a:effectLst/>
                <a:latin typeface="Calibri" pitchFamily="34" charset="0"/>
                <a:ea typeface="Calibri" pitchFamily="34" charset="0"/>
              </a:rPr>
              <a:t>“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1602AE"/>
                </a:solidFill>
                <a:effectLst/>
                <a:latin typeface="Calibri" pitchFamily="34" charset="0"/>
                <a:ea typeface="Calibri" pitchFamily="34" charset="0"/>
              </a:rPr>
              <a:t>หนึ่งกลับแล้วหรือ คืนนี้กลับไปอาบน้ำ ให้หอม ๆ นะ ใส่ชุดนอนเซ็กซี่ ๆ</a:t>
            </a:r>
            <a:r>
              <a:rPr kumimoji="0" lang="th-TH" sz="4000" b="1" i="0" u="none" strike="noStrike" cap="none" normalizeH="0" dirty="0" smtClean="0">
                <a:ln>
                  <a:noFill/>
                </a:ln>
                <a:solidFill>
                  <a:srgbClr val="1602AE"/>
                </a:solidFill>
                <a:effectLst/>
                <a:latin typeface="Calibri" pitchFamily="34" charset="0"/>
                <a:ea typeface="Calibri" pitchFamily="34" charset="0"/>
              </a:rPr>
              <a:t>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1602AE"/>
                </a:solidFill>
                <a:effectLst/>
                <a:latin typeface="Calibri" pitchFamily="34" charset="0"/>
                <a:ea typeface="Calibri" pitchFamily="34" charset="0"/>
              </a:rPr>
              <a:t>ไม่ต้องใส่ชุดชั้นใน</a:t>
            </a:r>
            <a:r>
              <a:rPr kumimoji="0" lang="th-TH" sz="4000" b="1" i="0" u="none" strike="noStrike" cap="none" normalizeH="0" dirty="0" smtClean="0">
                <a:ln>
                  <a:noFill/>
                </a:ln>
                <a:solidFill>
                  <a:srgbClr val="1602AE"/>
                </a:solidFill>
                <a:effectLst/>
                <a:latin typeface="Calibri" pitchFamily="34" charset="0"/>
                <a:ea typeface="Calibri" pitchFamily="34" charset="0"/>
              </a:rPr>
              <a:t>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1602AE"/>
                </a:solidFill>
                <a:effectLst/>
                <a:latin typeface="Calibri" pitchFamily="34" charset="0"/>
                <a:ea typeface="Calibri" pitchFamily="34" charset="0"/>
              </a:rPr>
              <a:t>คืนนี้จะไปหาในความฝัน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1602AE"/>
                </a:solidFill>
                <a:effectLst/>
                <a:latin typeface="Calibri" pitchFamily="34" charset="0"/>
                <a:ea typeface="Calibri" pitchFamily="34" charset="0"/>
              </a:rPr>
              <a:t>”</a:t>
            </a:r>
            <a:r>
              <a:rPr lang="th-TH" sz="4000" b="1" dirty="0" smtClean="0">
                <a:solidFill>
                  <a:srgbClr val="1602AE"/>
                </a:solidFill>
              </a:rPr>
              <a:t>การกระทำดังกล่าวน่าจะเป็นไป ในลักษณะทีเล่นทีจริง ไม่ถึงกับเจตนาล่วงละเมิดทางเพศ แต่เป็นการไม่รักษาเกียรติศักดิ์ในตำแหน่งหน้าที่ราชการ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1602AE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438880"/>
            <a:ext cx="8001056" cy="156136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sz="5400" b="1" dirty="0" smtClean="0">
                <a:solidFill>
                  <a:schemeClr val="tx1"/>
                </a:solidFill>
                <a:cs typeface="+mn-cs"/>
              </a:rPr>
              <a:t>การกระทำการอันเป็นการล่วงละเมิด                  หรือคุกคามทางเพศ (ต่อ)</a:t>
            </a:r>
            <a:endParaRPr lang="th-TH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040276"/>
            <a:ext cx="8229600" cy="4389120"/>
          </a:xfrm>
        </p:spPr>
        <p:txBody>
          <a:bodyPr>
            <a:normAutofit lnSpcReduction="10000"/>
          </a:bodyPr>
          <a:lstStyle/>
          <a:p>
            <a:pPr marL="514350" indent="-514350" algn="thaiDist" fontAlgn="auto">
              <a:spcAft>
                <a:spcPts val="0"/>
              </a:spcAft>
              <a:buNone/>
              <a:defRPr/>
            </a:pPr>
            <a:r>
              <a:rPr lang="th-TH" sz="3600" b="1" dirty="0" smtClean="0">
                <a:solidFill>
                  <a:srgbClr val="CE026D"/>
                </a:solidFill>
              </a:rPr>
              <a:t>	๓. กระทำการด้วยอากัปกิริยาที่ส่อไปในทางเพศ เช่น การใช้สายตาลวนลาม การทำสัญญาณหรือสัญลักษณ์ใดๆ เป็นต้น</a:t>
            </a:r>
          </a:p>
          <a:p>
            <a:pPr marL="514350" indent="-514350" algn="thaiDist" fontAlgn="auto">
              <a:spcAft>
                <a:spcPts val="0"/>
              </a:spcAft>
              <a:buNone/>
              <a:defRPr/>
            </a:pPr>
            <a:r>
              <a:rPr lang="th-TH" sz="3600" b="1" dirty="0" smtClean="0">
                <a:solidFill>
                  <a:srgbClr val="CE026D"/>
                </a:solidFill>
              </a:rPr>
              <a:t>	๔. การแสดงหรือการสื่อสารด้วยวิธีการใดๆ ที่ส่อไปในทางเพศ เช่น แสดงรูปอนาจาร ส่งจดหมาย ข้อความ หรือการสื่อสารรูปแบบอื่น เป็นต้น</a:t>
            </a:r>
          </a:p>
          <a:p>
            <a:pPr marL="514350" indent="-514350" algn="thaiDist" fontAlgn="auto">
              <a:spcAft>
                <a:spcPts val="0"/>
              </a:spcAft>
              <a:buNone/>
              <a:defRPr/>
            </a:pPr>
            <a:r>
              <a:rPr lang="th-TH" sz="3600" b="1" dirty="0" smtClean="0">
                <a:solidFill>
                  <a:srgbClr val="CE026D"/>
                </a:solidFill>
              </a:rPr>
              <a:t>	๕. การแสดงพฤติกรรมอื่นใดไปในทางเพศ ซึ่งผู้กระทำไม่พึงประสงค์หรือเดือดร้อนรำคาญ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th-TH" dirty="0">
              <a:solidFill>
                <a:srgbClr val="CE026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620688"/>
            <a:ext cx="8229600" cy="100013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กลุ่มการรักษาวินัย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844824"/>
            <a:ext cx="8572560" cy="4752528"/>
          </a:xfrm>
        </p:spPr>
        <p:txBody>
          <a:bodyPr>
            <a:normAutofit fontScale="25000" lnSpcReduction="20000"/>
          </a:bodyPr>
          <a:lstStyle/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14800" b="1" dirty="0" smtClean="0">
                <a:solidFill>
                  <a:schemeClr val="accent1">
                    <a:lumMod val="50000"/>
                  </a:schemeClr>
                </a:solidFill>
              </a:rPr>
              <a:t>๕. วินัยต่อตำแหน่งหน้าที่ราชการ</a:t>
            </a:r>
          </a:p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98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th-TH" sz="12800" b="1" dirty="0" smtClean="0">
                <a:solidFill>
                  <a:schemeClr val="accent1">
                    <a:lumMod val="50000"/>
                  </a:schemeClr>
                </a:solidFill>
              </a:rPr>
              <a:t>๕.๑ การปฏิบัติหน้าที่ด้วยความซื่อสัตย์สุจริต</a:t>
            </a:r>
          </a:p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12800" b="1" dirty="0" smtClean="0">
                <a:solidFill>
                  <a:schemeClr val="accent1">
                    <a:lumMod val="50000"/>
                  </a:schemeClr>
                </a:solidFill>
              </a:rPr>
              <a:t>		(๑) ซื่อสัตย์ สุจริต เที่ยงธรรม (ม. ๘๒ (๑))</a:t>
            </a:r>
          </a:p>
          <a:p>
            <a:pPr marL="365760" indent="-283464">
              <a:buNone/>
              <a:defRPr/>
            </a:pPr>
            <a:r>
              <a:rPr lang="th-TH" sz="12800" b="1" dirty="0" smtClean="0">
                <a:solidFill>
                  <a:schemeClr val="accent1">
                    <a:lumMod val="50000"/>
                  </a:schemeClr>
                </a:solidFill>
              </a:rPr>
              <a:t>		(๒) ไม่อาศัยตำแหน่งหาประโยชน์หรือยอมให้ผู้อื่นกระทำการ</a:t>
            </a:r>
          </a:p>
          <a:p>
            <a:pPr marL="365760" indent="-283464">
              <a:buNone/>
              <a:defRPr/>
            </a:pPr>
            <a:r>
              <a:rPr lang="th-TH" sz="12800" b="1" dirty="0" smtClean="0">
                <a:solidFill>
                  <a:schemeClr val="accent1">
                    <a:lumMod val="50000"/>
                  </a:schemeClr>
                </a:solidFill>
              </a:rPr>
              <a:t>	หาผลประโยชน์ให้แก่ตนเองหรือผู้อื่น (ม.๘๓ (๓))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th-TH" sz="12800" b="1" dirty="0" smtClean="0">
                <a:solidFill>
                  <a:schemeClr val="accent1">
                    <a:lumMod val="50000"/>
                  </a:schemeClr>
                </a:solidFill>
              </a:rPr>
              <a:t>	๕.๒ ปฏิบัติตามกฎหมาย กฎ ระเบียบของทางราชการ (ม.๘๒ (๒))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th-TH" sz="12800" b="1" dirty="0" smtClean="0">
                <a:solidFill>
                  <a:schemeClr val="accent1">
                    <a:lumMod val="50000"/>
                  </a:schemeClr>
                </a:solidFill>
              </a:rPr>
              <a:t>	๕.๓ ปฏิบัติหน้าที่ให้เกิดผลดีด้วยความตั้งใจ อุตสาหะ (ม.๘๒ (๓))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th-TH" sz="12800" b="1" dirty="0" smtClean="0">
                <a:solidFill>
                  <a:schemeClr val="accent1">
                    <a:lumMod val="50000"/>
                  </a:schemeClr>
                </a:solidFill>
              </a:rPr>
              <a:t>	๕.๔ อุทิศเวลาให้แก่ราชการ จะละทิ้ง</a:t>
            </a:r>
            <a:r>
              <a:rPr lang="th-TH" sz="12800" b="1" smtClean="0">
                <a:solidFill>
                  <a:schemeClr val="accent1">
                    <a:lumMod val="50000"/>
                  </a:schemeClr>
                </a:solidFill>
              </a:rPr>
              <a:t>หรือทอดทิ้ง</a:t>
            </a:r>
            <a:r>
              <a:rPr lang="th-TH" sz="12800" b="1" dirty="0" smtClean="0">
                <a:solidFill>
                  <a:schemeClr val="accent1">
                    <a:lumMod val="50000"/>
                  </a:schemeClr>
                </a:solidFill>
              </a:rPr>
              <a:t>หน้าที่ราชการ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th-TH" sz="12800" b="1" dirty="0" smtClean="0">
                <a:solidFill>
                  <a:schemeClr val="accent1">
                    <a:lumMod val="50000"/>
                  </a:schemeClr>
                </a:solidFill>
              </a:rPr>
              <a:t>	มิได้ (ม. ๘๒(๕))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th-TH" sz="12800" b="1" dirty="0" smtClean="0">
                <a:solidFill>
                  <a:schemeClr val="accent1">
                    <a:lumMod val="50000"/>
                  </a:schemeClr>
                </a:solidFill>
              </a:rPr>
              <a:t>	๕.๕ รักษาความลับของทางราชการ (ม. ๘๒ (๖)) 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endParaRPr lang="th-TH" sz="1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th-TH" sz="4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620688"/>
            <a:ext cx="8229600" cy="100013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กลุ่มการรักษาวินัย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844824"/>
            <a:ext cx="8572560" cy="4032448"/>
          </a:xfrm>
        </p:spPr>
        <p:txBody>
          <a:bodyPr>
            <a:normAutofit fontScale="25000" lnSpcReduction="20000"/>
          </a:bodyPr>
          <a:lstStyle/>
          <a:p>
            <a:pPr marL="365760" indent="-283464">
              <a:lnSpc>
                <a:spcPct val="90000"/>
              </a:lnSpc>
              <a:buNone/>
              <a:defRPr/>
            </a:pPr>
            <a:r>
              <a:rPr lang="th-TH" sz="12800" b="1" dirty="0" smtClean="0">
                <a:solidFill>
                  <a:schemeClr val="accent1">
                    <a:lumMod val="50000"/>
                  </a:schemeClr>
                </a:solidFill>
              </a:rPr>
              <a:t>	๕.๖ วางตนเป็นกลางทางการเมือง (ม.๘๒ (๙))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endParaRPr lang="th-TH" sz="1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th-TH" sz="12800" b="1" dirty="0" smtClean="0">
                <a:solidFill>
                  <a:schemeClr val="accent1">
                    <a:lumMod val="50000"/>
                  </a:schemeClr>
                </a:solidFill>
              </a:rPr>
              <a:t>	๕.๗  ไม่ประมาทเลินเล่อในหน้าที่ราชการ (ม.๘๓ (๔))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endParaRPr lang="th-TH" sz="1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th-TH" sz="12800" b="1" dirty="0" smtClean="0">
                <a:solidFill>
                  <a:schemeClr val="accent1">
                    <a:lumMod val="50000"/>
                  </a:schemeClr>
                </a:solidFill>
              </a:rPr>
              <a:t>	๕.๘ ไม่กระทำหรือยอมให้ผู้อื่นกระทำการหาผลประโยชน์อันอาจ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th-TH" sz="12800" b="1" dirty="0" smtClean="0">
                <a:solidFill>
                  <a:schemeClr val="accent1">
                    <a:lumMod val="50000"/>
                  </a:schemeClr>
                </a:solidFill>
              </a:rPr>
              <a:t>	เสื่อมเสียความเที่ยงธรรมหรือเสื่อมเสียเกียรติศักดิ์ในตำแหน่ง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th-TH" sz="12800" b="1" dirty="0" smtClean="0">
                <a:solidFill>
                  <a:schemeClr val="accent1">
                    <a:lumMod val="50000"/>
                  </a:schemeClr>
                </a:solidFill>
              </a:rPr>
              <a:t>	หน้าที่ราชการ (ม.๘๓ (๕))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endParaRPr lang="th-TH" sz="1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>
              <a:lnSpc>
                <a:spcPct val="90000"/>
              </a:lnSpc>
              <a:buNone/>
              <a:defRPr/>
            </a:pPr>
            <a:r>
              <a:rPr lang="th-TH" sz="12800" b="1" dirty="0" smtClean="0">
                <a:solidFill>
                  <a:schemeClr val="accent1">
                    <a:lumMod val="50000"/>
                  </a:schemeClr>
                </a:solidFill>
              </a:rPr>
              <a:t>	๕.๙ ต้องไม่เป็นกรรมการผู้จัดการ หรือผู้จัดการในห้างหุ้นส่วนหรือบริษัท (ม.๘๓ (๖))</a:t>
            </a:r>
          </a:p>
          <a:p>
            <a:pPr marL="365760" indent="-283464">
              <a:lnSpc>
                <a:spcPct val="90000"/>
              </a:lnSpc>
              <a:buNone/>
              <a:defRPr/>
            </a:pPr>
            <a:endParaRPr lang="th-TH" sz="1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>
              <a:lnSpc>
                <a:spcPct val="90000"/>
              </a:lnSpc>
              <a:buNone/>
              <a:defRPr/>
            </a:pPr>
            <a:endParaRPr lang="th-TH" sz="1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th-TH" sz="4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cs typeface="+mn-cs"/>
              </a:rPr>
              <a:t>เค้าโครงการบรรยาย</a:t>
            </a:r>
            <a:endParaRPr lang="th-TH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600" b="1" dirty="0" smtClean="0"/>
              <a:t>๑. วินัยคืออะไร</a:t>
            </a:r>
          </a:p>
          <a:p>
            <a:r>
              <a:rPr lang="th-TH" sz="3600" b="1" dirty="0" smtClean="0"/>
              <a:t>๒. ทำไมข้าราชการต้องรักษาวินัย</a:t>
            </a:r>
          </a:p>
          <a:p>
            <a:r>
              <a:rPr lang="th-TH" sz="3600" b="1" dirty="0" smtClean="0"/>
              <a:t>๓. โทษทางวินัยมีกี่สถาน</a:t>
            </a:r>
          </a:p>
          <a:p>
            <a:r>
              <a:rPr lang="th-TH" sz="3600" b="1" dirty="0" smtClean="0"/>
              <a:t>๔. อะไรคือสาเหตุของการกระทำผิดวินัย</a:t>
            </a:r>
          </a:p>
          <a:p>
            <a:r>
              <a:rPr lang="th-TH" sz="3600" b="1" dirty="0" smtClean="0"/>
              <a:t>๕. ลักษณะของกฎหมายทางด้านวินัยมีอะไรบ้าง</a:t>
            </a:r>
          </a:p>
          <a:p>
            <a:r>
              <a:rPr lang="th-TH" sz="3600" b="1" dirty="0" smtClean="0"/>
              <a:t>๖. การดำเนินการทางวินัยเป็นอย่างไร</a:t>
            </a:r>
          </a:p>
          <a:p>
            <a:r>
              <a:rPr lang="th-TH" sz="3600" b="1" dirty="0" smtClean="0"/>
              <a:t>๗. ตัวอย่างปลัดอำเภอกับกรณีการกระทำผิดวินัยต่างๆ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620688"/>
            <a:ext cx="8229600" cy="100013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กลุ่มการรักษาวินัย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844824"/>
            <a:ext cx="8572560" cy="1224136"/>
          </a:xfrm>
        </p:spPr>
        <p:txBody>
          <a:bodyPr>
            <a:normAutofit fontScale="32500" lnSpcReduction="20000"/>
          </a:bodyPr>
          <a:lstStyle/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14800" b="1" dirty="0" smtClean="0">
                <a:solidFill>
                  <a:schemeClr val="accent1">
                    <a:lumMod val="50000"/>
                  </a:schemeClr>
                </a:solidFill>
              </a:rPr>
              <a:t>๖. วินัยต่อตนเอง</a:t>
            </a:r>
          </a:p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9800" b="1" dirty="0" smtClean="0">
                <a:solidFill>
                  <a:schemeClr val="accent1">
                    <a:lumMod val="50000"/>
                  </a:schemeClr>
                </a:solidFill>
              </a:rPr>
              <a:t>	รักษาชื่อเสียงและเกียรติศักดิ์ของตำแหน่งหน้าที่ (ม. ๘๒ (๑๐))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th-TH" sz="9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th-TH" sz="6600" b="1" dirty="0" smtClean="0">
                <a:solidFill>
                  <a:schemeClr val="tx1"/>
                </a:solidFill>
                <a:cs typeface="+mn-cs"/>
              </a:rPr>
              <a:t>วินัยอย่างไม่ร้ายแรง</a:t>
            </a:r>
            <a:endParaRPr lang="en-US" sz="66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9860"/>
            <a:ext cx="8686800" cy="27794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5400" b="1" dirty="0" smtClean="0">
                <a:solidFill>
                  <a:srgbClr val="1602AE"/>
                </a:solidFill>
              </a:rPr>
              <a:t>๑. ไม่ปฏิบัติ ตาม ม. ๘๑</a:t>
            </a:r>
          </a:p>
          <a:p>
            <a:pPr>
              <a:buNone/>
            </a:pPr>
            <a:r>
              <a:rPr lang="th-TH" sz="5400" b="1" dirty="0" smtClean="0">
                <a:solidFill>
                  <a:srgbClr val="1602AE"/>
                </a:solidFill>
              </a:rPr>
              <a:t>๒. ไม่ปฏิบัติ ตาม ม. ๘๒ (๑) – (๑๑)</a:t>
            </a:r>
          </a:p>
          <a:p>
            <a:pPr>
              <a:buNone/>
            </a:pPr>
            <a:r>
              <a:rPr lang="th-TH" sz="5400" b="1" dirty="0" smtClean="0">
                <a:solidFill>
                  <a:srgbClr val="1602AE"/>
                </a:solidFill>
              </a:rPr>
              <a:t>๓. ฝ่าฝืนข้อห้าม ตาม ม. ๘๓ (๑) – (๑๐)</a:t>
            </a:r>
          </a:p>
          <a:p>
            <a:pPr>
              <a:buNone/>
            </a:pPr>
            <a:endParaRPr lang="th-TH" sz="5400" dirty="0" smtClean="0">
              <a:solidFill>
                <a:srgbClr val="1602AE"/>
              </a:solidFill>
            </a:endParaRPr>
          </a:p>
          <a:p>
            <a:pPr>
              <a:buNone/>
            </a:pPr>
            <a:endParaRPr lang="th-TH" sz="5400" dirty="0" smtClean="0">
              <a:solidFill>
                <a:srgbClr val="1602AE"/>
              </a:solidFill>
            </a:endParaRPr>
          </a:p>
          <a:p>
            <a:pPr>
              <a:buNone/>
            </a:pPr>
            <a:endParaRPr lang="en-US" sz="5400" dirty="0">
              <a:solidFill>
                <a:srgbClr val="1602A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sz="5400" b="1" dirty="0" smtClean="0">
                <a:solidFill>
                  <a:schemeClr val="tx1"/>
                </a:solidFill>
              </a:rPr>
              <a:t>ความผิดวินัยร้ายแรง (มาตรา ๘๕)</a:t>
            </a:r>
            <a:endParaRPr lang="th-TH" sz="5400" b="1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357158" y="1556792"/>
            <a:ext cx="8786842" cy="48577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ปฏิบัติหรือละเว้นการปฏิบัติหน้าที่ราชการโดยมิชอบเพื่อให้เกิดความเสียหาย               อย่างร้ายแรงแก่ผู้หนึ่งผู้ใด หรือปฏิบัติหรือละเว้นปฏิบัติหน้าที่ราชการโดยทุจริต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ละทิ้งหรือทอดทิ้งหน้าที่ราชการโดยไม่มีเหตุอันสมควรเป็นเหตุให้เสียหายแก่ราชการอย่างร้ายแรง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ละทิ้งหน้าที่ราชการติดต่อกันในคราวเดียวกันเกินสิบห้าวันโดยไม่มีเหตุอันสมควร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ประพฤติชั่วอย่างร้ายแรง (พิจารณา</a:t>
            </a:r>
            <a:r>
              <a:rPr kumimoji="0" lang="th-TH" sz="2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ที่เกียรติศักดิ์ตำแหน่งหน้าที่ของ</a:t>
            </a: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ข้าราชการ สังคมรังเกียจ และเจตนา)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ดูหมิ่น เหยียดหยาม กดขี่ ข่มเหง หรือทำร้ายประชาชนผู้มาติดต่อราชการอย่างร้ายแรง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กระทำผิดอาญา จนศาลพิพากษาจำคุก เว้นแต่ความผิดโดยประมาทหรือลหุโทษ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ละเว้นไม่ปฏิบัติตามข้อปฏิบัติหรือฝ่าฝืนข้อห้าม ตามมาตรา ๘๒ และมาตรา ๘๓                เป็นเหตุให้เสียหายแก่ราชการอย่างร้ายแรง</a:t>
            </a:r>
            <a:endParaRPr kumimoji="0" lang="th-TH" sz="2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h-TH" sz="6000" b="1" dirty="0" smtClean="0">
                <a:solidFill>
                  <a:schemeClr val="tx1"/>
                </a:solidFill>
                <a:cs typeface="+mn-cs"/>
              </a:rPr>
              <a:t>การดำเนินการทางวินัย</a:t>
            </a:r>
            <a:endParaRPr lang="th-TH" sz="60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2436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000" b="1" dirty="0" smtClean="0">
                <a:solidFill>
                  <a:srgbClr val="1602AE"/>
                </a:solidFill>
              </a:rPr>
              <a:t>การรายงาน (ม. ๙๐)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000" b="1" dirty="0" smtClean="0">
                <a:solidFill>
                  <a:srgbClr val="1602AE"/>
                </a:solidFill>
              </a:rPr>
              <a:t>ดำเนินการสืบสวนหรือพิจารณาเบื้องต้นว่า มีมูลที่ควรกล่าวหาว่ากระทำผิดวินัยหรือไม่ (ม. ๙๑)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000" b="1" dirty="0" smtClean="0">
                <a:solidFill>
                  <a:srgbClr val="1602AE"/>
                </a:solidFill>
              </a:rPr>
              <a:t>การสอบสวนวินัยร้ายแรง/ไม่ร้ายแรง (ม. ๙๒,                 ม. ๙๓)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000" b="1" dirty="0" smtClean="0">
                <a:solidFill>
                  <a:srgbClr val="1602AE"/>
                </a:solidFill>
              </a:rPr>
              <a:t>การพิจารณาความผิด การสั่งลงโทษ หรือยุติเรื่อง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th-TH" dirty="0">
              <a:solidFill>
                <a:srgbClr val="1602A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501122" cy="107157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th-TH" sz="58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ผลกระทบจากการถูกลงโทษทางวินัย</a:t>
            </a:r>
            <a:endParaRPr lang="en-US" sz="5800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1434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sz="6200" b="1" dirty="0" smtClean="0">
                <a:solidFill>
                  <a:srgbClr val="1602AE"/>
                </a:solidFill>
              </a:rPr>
              <a:t>๑. จิตใจ/ครอบครัว/ชื่อเสียง/ความก้าวหน้า</a:t>
            </a:r>
          </a:p>
          <a:p>
            <a:pPr>
              <a:buNone/>
            </a:pPr>
            <a:r>
              <a:rPr lang="th-TH" sz="6200" b="1" dirty="0" smtClean="0">
                <a:solidFill>
                  <a:srgbClr val="1602AE"/>
                </a:solidFill>
              </a:rPr>
              <a:t>๒. เงินเดือน</a:t>
            </a:r>
          </a:p>
          <a:p>
            <a:pPr>
              <a:buNone/>
            </a:pPr>
            <a:r>
              <a:rPr lang="th-TH" sz="6200" b="1" dirty="0" smtClean="0">
                <a:solidFill>
                  <a:srgbClr val="1602AE"/>
                </a:solidFill>
              </a:rPr>
              <a:t>๓. บำเหน็จ/บำนาญ</a:t>
            </a:r>
          </a:p>
          <a:p>
            <a:pPr>
              <a:buNone/>
            </a:pPr>
            <a:r>
              <a:rPr lang="th-TH" sz="6200" b="1" dirty="0" smtClean="0">
                <a:solidFill>
                  <a:srgbClr val="1602AE"/>
                </a:solidFill>
              </a:rPr>
              <a:t>๔. คดีอาญา/คดีแพ่ง</a:t>
            </a:r>
          </a:p>
          <a:p>
            <a:pPr>
              <a:buNone/>
            </a:pPr>
            <a:r>
              <a:rPr lang="th-TH" sz="6200" b="1" dirty="0" smtClean="0">
                <a:solidFill>
                  <a:srgbClr val="1602AE"/>
                </a:solidFill>
              </a:rPr>
              <a:t>๕. คุณสมบัติการกลับเข้ารับราชการ</a:t>
            </a:r>
            <a:endParaRPr lang="en-US" sz="6200" b="1" dirty="0" smtClean="0">
              <a:solidFill>
                <a:srgbClr val="1602AE"/>
              </a:solidFill>
            </a:endParaRP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229600" cy="2143140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 smtClean="0">
                <a:solidFill>
                  <a:srgbClr val="FF0000"/>
                </a:solidFill>
                <a:cs typeface="+mn-cs"/>
              </a:rPr>
              <a:t>กรณีตัวอย่างการกระทำผิดวินัย </a:t>
            </a:r>
            <a:br>
              <a:rPr lang="th-TH" sz="6000" b="1" dirty="0" smtClean="0">
                <a:solidFill>
                  <a:srgbClr val="FF0000"/>
                </a:solidFill>
                <a:cs typeface="+mn-cs"/>
              </a:rPr>
            </a:br>
            <a:r>
              <a:rPr lang="th-TH" sz="6000" b="1" dirty="0" smtClean="0">
                <a:solidFill>
                  <a:srgbClr val="FF0000"/>
                </a:solidFill>
                <a:cs typeface="+mn-cs"/>
              </a:rPr>
              <a:t>และแนวทางการลงโทษ</a:t>
            </a:r>
            <a:endParaRPr lang="th-TH" sz="6000" b="1" dirty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3966" cy="1143000"/>
          </a:xfrm>
        </p:spPr>
        <p:txBody>
          <a:bodyPr>
            <a:normAutofit/>
          </a:bodyPr>
          <a:lstStyle/>
          <a:p>
            <a:r>
              <a:rPr lang="th-TH" sz="6000" b="1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กรณีปลัดอำเภอบรรจุได้ห้าเดือนเศษ</a:t>
            </a:r>
            <a:endParaRPr lang="th-TH" sz="6000" b="1" dirty="0">
              <a:solidFill>
                <a:srgbClr val="FF0000"/>
              </a:solidFill>
              <a:latin typeface="TH NiramitIT๙ " pitchFamily="2" charset="-34"/>
              <a:cs typeface="TH NiramitIT๙ 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340768"/>
            <a:ext cx="8329642" cy="5256584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2800" b="1" dirty="0" smtClean="0">
                <a:solidFill>
                  <a:srgbClr val="1602AE"/>
                </a:solidFill>
                <a:latin typeface="TH NiramitIT๙ " pitchFamily="2" charset="-34"/>
                <a:cs typeface="TH NiramitIT๙ " pitchFamily="2" charset="-34"/>
              </a:rPr>
              <a:t>ป. ในฐานะผู้ช่วยนายทะเบียนอำเภอ ได้มอบบัตรประจำตัวประชาชนพร้อมรหัสการเข้าโปรแกรมคอมพิวเตอร์ ให้กับเจ้าหน้าที่ผู้ปฏิบัติงานเพื่อนำไปเปิดระบบคอมพิวเตอร์ให้บริการจัดทำบัตรประจำตัวประชาชน เป็นเหตุให้เจ้าหน้าที่ผู้ปฏิบัติงานนำบัตรประจำตัวประชาชนพร้อมรหัสการเข้าโปรแกรมคอมพิวเตอร์ของ ป. ผู้นี้ ไปจัดทำบัตรประจำตัวประชาชนให้แก่บุคคลซึ่งไม่เคยมีรายการขอมีบัตรและเคลื่อนไหวทางทะเบียนมาก่อนโดยมิชอบ เป็นการไม่ปฏิบัติตามระเบียบสำนักทะเบียนกลางว่าด้วยการจัดทำทะเบียนราษฎรด้วยระบบคอมพิวเตอร์ พ.ศ. ๒๕๓๘ ข้อ ๑๑ ๕/๓ และหนังสือกรมการปกครอง ที่ มท ๐๓๐๙.๒/ว ๑๘๔๔๑ ลงวันที่ ๑๒ ตุลาคม ๒๕๕๐ พฤติการณ์เป็นการกระทำผิดวินัยอย่างไม่ร้ายแรง ฐานไม่ปฏิบัติหน้าที่ราชการให้เป็นไปตามกฎหมาย ระเบียบของทางราชการ มติของ ครม. นโยบายของรัฐบาล และไม่ปฏิบัติตามระเบียบแบบแผนของทางราชการ และฐานประมาทเลินเล่อในหน้าที่ราชการ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836712"/>
            <a:ext cx="8329642" cy="5487888"/>
          </a:xfrm>
        </p:spPr>
        <p:txBody>
          <a:bodyPr>
            <a:noAutofit/>
          </a:bodyPr>
          <a:lstStyle/>
          <a:p>
            <a:pPr algn="thaiDist"/>
            <a:r>
              <a:rPr lang="th-TH" sz="3000" b="1" dirty="0" smtClean="0">
                <a:solidFill>
                  <a:srgbClr val="1602AE"/>
                </a:solidFill>
                <a:latin typeface="TH NiramitIT๙ " pitchFamily="2" charset="-34"/>
                <a:cs typeface="TH NiramitIT๙ " pitchFamily="2" charset="-34"/>
              </a:rPr>
              <a:t>ปค. พิจารณาแล้วสั่งลงโทษตัดเงินเดือนในอัตราร้อยละ ๔                             เป็นเวลาหนึ่งเดือน </a:t>
            </a:r>
          </a:p>
          <a:p>
            <a:pPr algn="thaiDist"/>
            <a:r>
              <a:rPr lang="th-TH" sz="3000" b="1" dirty="0" smtClean="0">
                <a:solidFill>
                  <a:srgbClr val="1602AE"/>
                </a:solidFill>
                <a:latin typeface="TH NiramitIT๙ " pitchFamily="2" charset="-34"/>
                <a:cs typeface="TH NiramitIT๙ " pitchFamily="2" charset="-34"/>
              </a:rPr>
              <a:t>อ.ก.พ.มท. พิจารณาแล้วตามที่ ปค. สั่งลงโทษ ถูกต้องเหมาะสมแล้ว</a:t>
            </a:r>
          </a:p>
          <a:p>
            <a:pPr algn="thaiDist"/>
            <a:r>
              <a:rPr lang="th-TH" sz="3000" b="1" dirty="0" smtClean="0">
                <a:solidFill>
                  <a:srgbClr val="1602AE"/>
                </a:solidFill>
                <a:latin typeface="TH NiramitIT๙ " pitchFamily="2" charset="-34"/>
                <a:cs typeface="TH NiramitIT๙ " pitchFamily="2" charset="-34"/>
              </a:rPr>
              <a:t>ผู้ถูกลงโทษ อุทธรณ์ต่อ ก.พ.ค. และ ก.พ.ค. พิจารณาแล้ว </a:t>
            </a:r>
            <a:r>
              <a:rPr lang="th-TH" sz="3000" b="1" u="sng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ป.ได้กระทำผิดตามฐานความผิดที่ถูกลงโทษ แต่เนื่องจากได้รับราชการเพียงห้าเดือนเศษ</a:t>
            </a:r>
            <a:r>
              <a:rPr lang="th-TH" sz="3000" b="1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 </a:t>
            </a:r>
            <a:r>
              <a:rPr lang="th-TH" sz="3000" b="1" u="sng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ไม่เคยปฏิบัติงานด้านทะเบียนและบัตรมาก่อน</a:t>
            </a:r>
            <a:r>
              <a:rPr lang="th-TH" sz="3000" b="1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  </a:t>
            </a:r>
            <a:r>
              <a:rPr lang="th-TH" sz="3000" b="1" dirty="0" smtClean="0">
                <a:solidFill>
                  <a:srgbClr val="1602AE"/>
                </a:solidFill>
                <a:latin typeface="TH NiramitIT๙ " pitchFamily="2" charset="-34"/>
                <a:cs typeface="TH NiramitIT๙ " pitchFamily="2" charset="-34"/>
              </a:rPr>
              <a:t>การมอบบัตรประจำตัวประชาชนและรหัสบัตรเนื่องจากมีความจำเป็นและไม่ต้องการให้เกิดความไม่สะดวกแก่ประชาชนผู้มาติดต่อ ประกอบกับ ป. ไม่มีส่วนรู้เห็นกับการออกบัตรประจำตัวประชาชนโดยมิชอบ มีเหตุอันควรปรานีให้ลดโทษเป็นภาคทัณฑ์</a:t>
            </a:r>
          </a:p>
          <a:p>
            <a:pPr>
              <a:buNone/>
            </a:pPr>
            <a:r>
              <a:rPr lang="th-TH" sz="3000" b="1" dirty="0" smtClean="0">
                <a:solidFill>
                  <a:srgbClr val="1602AE"/>
                </a:solidFill>
                <a:latin typeface="TH NiramitIT๙ " pitchFamily="2" charset="-34"/>
                <a:cs typeface="TH NiramitIT๙ " pitchFamily="2" charset="-34"/>
              </a:rPr>
              <a:t> 	</a:t>
            </a:r>
            <a:r>
              <a:rPr lang="th-TH" sz="3000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ระดับโทษ ภาคทัณฑ์</a:t>
            </a:r>
            <a:endParaRPr lang="th-TH" sz="3000" dirty="0">
              <a:solidFill>
                <a:srgbClr val="FF0000"/>
              </a:solidFill>
              <a:latin typeface="TH NiramitIT๙ " pitchFamily="2" charset="-34"/>
              <a:cs typeface="TH NiramitIT๙ 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r>
              <a:rPr lang="th-TH" sz="6000" b="1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กรณีตัวอย่าง งานทะเบียนและบัตร</a:t>
            </a:r>
            <a:endParaRPr lang="th-TH" sz="6000" b="1" dirty="0">
              <a:solidFill>
                <a:srgbClr val="FF0000"/>
              </a:solidFill>
              <a:latin typeface="TH NiramitIT๙ " pitchFamily="2" charset="-34"/>
              <a:cs typeface="TH NiramitIT๙ 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571612"/>
            <a:ext cx="8329642" cy="4752988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2800" b="1" dirty="0" smtClean="0">
                <a:solidFill>
                  <a:srgbClr val="1602AE"/>
                </a:solidFill>
                <a:latin typeface="TH NiramitIT๙ " pitchFamily="2" charset="-34"/>
                <a:cs typeface="TH NiramitIT๙ " pitchFamily="2" charset="-34"/>
              </a:rPr>
              <a:t>ป. ในฐานะพนักงานเจ้าหน้าที่อนุญาตให้ทำบัตรประจำตัวประชาชนแก่บุคคลไม่ปรากฏสัญชาติซึ่งแอบอ้างสวมตัวใช้ชื่อ นาง ส. กรณีบัตรหาย โดยไม่ใช้ความระมัดระวังให้รอบคอบว่าผู้ขอมีบัตรเป็นบุคคลเดียวกับที่ปรากฏชื่อในทะเบียนบ้านหรือไม่ ไม่มีเอกสารหลักฐานซึ่งมีรูปถ่ายของผู้ขอมีบัตรและเป็นเอกสารที่ทางราชการออกให้มาแสดง ไม่มีเจ้าบ้านหรือบุคคลที่น่าเชื่อถือรับรอง เป็นการไม่ปฏิบัติตามระเบียบกรมการปกครองว่าด้วยการจัดทำบัตรประจำตัวประชาชน พ.ศ .๒๕๕๔ ข้อ ๑๑ (๗) พฤติการณ์เป็นการกระทำผิดวินัยอย่างไม่ร้ายแรง ฐานไม่ปฏิบัติหน้าที่ราชการด้วยความอุตสาหะ เอาใจใส่ ระมัดระวังรักษาประโยชน์ของทางราชการ และฐานไม่ปฏิบัติหน้าที่ให้เป็นไปตามกฎหมาย ระเบียบของทางราชการ</a:t>
            </a:r>
          </a:p>
          <a:p>
            <a:pPr>
              <a:buNone/>
            </a:pPr>
            <a:r>
              <a:rPr lang="th-TH" b="1" dirty="0" smtClean="0">
                <a:solidFill>
                  <a:srgbClr val="1602AE"/>
                </a:solidFill>
                <a:latin typeface="TH NiramitIT๙ " pitchFamily="2" charset="-34"/>
                <a:cs typeface="TH NiramitIT๙ " pitchFamily="2" charset="-34"/>
              </a:rPr>
              <a:t> 	</a:t>
            </a:r>
            <a:r>
              <a:rPr lang="th-TH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ระดับโทษ ตัดเงินเดือน</a:t>
            </a:r>
            <a:endParaRPr lang="th-TH" dirty="0">
              <a:solidFill>
                <a:srgbClr val="FF0000"/>
              </a:solidFill>
              <a:latin typeface="TH NiramitIT๙ " pitchFamily="2" charset="-34"/>
              <a:cs typeface="TH NiramitIT๙ 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609600" y="500042"/>
            <a:ext cx="8229600" cy="608175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กรณีตัวอย่าง ตรวจรับงานจ้าง</a:t>
            </a:r>
          </a:p>
          <a:p>
            <a:pPr marL="274320" marR="0" lvl="0" indent="-274320" algn="thaiDi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		</a:t>
            </a: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02AE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ป.</a:t>
            </a:r>
            <a:r>
              <a:rPr kumimoji="0" lang="th-TH" sz="2600" b="1" i="0" u="none" strike="noStrike" kern="1200" cap="none" spc="0" normalizeH="0" noProof="0" dirty="0" smtClean="0">
                <a:ln>
                  <a:noFill/>
                </a:ln>
                <a:solidFill>
                  <a:srgbClr val="1602AE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 </a:t>
            </a: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02AE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ได้รับแต่งตั้งจากนายอำเภอให้เป็นกรรมการตรวจรับการจ้างโครงการพัฒนาพื้นที่ฯ</a:t>
            </a:r>
            <a:r>
              <a:rPr kumimoji="0" lang="th-TH" sz="2600" b="1" i="0" u="none" strike="noStrike" kern="1200" cap="none" spc="0" normalizeH="0" noProof="0" dirty="0" smtClean="0">
                <a:ln>
                  <a:noFill/>
                </a:ln>
                <a:solidFill>
                  <a:srgbClr val="1602AE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 รวม ๕ โครงการ มีวัตถุประสงค์เพื่อแก้ปัญหาและพัฒนาเมืองใหม่ ให้มีความพร้อมสะดวกต่อการค้าขายและการท่องเที่ยว แต่เนื่องจากสภาพพื้นที่เป็นป่าเขา มีความลาดชัน พื้นที่ขรุขระ จึงต้องปรับเปลี่ยนแบบในการวางท่อระบายน้ำ และงานป้ายจราจร  ประกอบกับผู้รับจ้างไม่มั่นใจที่จะเข้าไปปฏิบัติงาน จึงได้ทำการปรับเปลี่ยนตำแหน่งท่อระบายน้ำในวางในตำแหน่งที่มีปริมาณน้ำไหลหลากมากกว่าพื้นที่เดิม โดยผู้ควบคุมงานได้รับทราบภายหลังจากที่ผู้รับจ้างได้ดำเนินการไปแล้ว ไม่ทำให้ราชการเสียหาย ซึ่งกรณีนี้ผู้ควบคุมงานและกรรมการตรวจการจ้างต้องรายงานหัวหน้าส่วนราชการผ่านเจ้าหน้าที่พัสดุเพื่อทราบหรือสั่งการแล้วแต่กรณี โดยต้องมีการแก้ไขเปลี่ยนแปลงสัญญา ตามระเบียบพัสดุ ข้อ ๑๓๖ แต่ไม่ปรากฏว่าได้ดำเนินการแต่อย่างใด อันเป็นการกระทำผิดวินัยอย่างไม่ร้ายแรง ฐานไม่ปฏิบัติหน้าที่ราชการให้เป็นไประเบียบของทางราชการฯ </a:t>
            </a:r>
            <a:endParaRPr kumimoji="0" lang="th-TH" sz="2600" b="1" i="0" u="none" strike="noStrike" kern="1200" cap="none" spc="0" normalizeH="0" baseline="0" noProof="0" dirty="0" smtClean="0">
              <a:ln>
                <a:noFill/>
              </a:ln>
              <a:solidFill>
                <a:srgbClr val="1602AE"/>
              </a:solidFill>
              <a:effectLst/>
              <a:uLnTx/>
              <a:uFillTx/>
              <a:latin typeface="TH NiramitIT๙ " pitchFamily="2" charset="-34"/>
              <a:cs typeface="TH NiramitIT๙ " pitchFamily="2" charset="-34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	</a:t>
            </a: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ลงโทษ  ตัดเงินเดือน</a:t>
            </a: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H NiramitIT๙ " pitchFamily="2" charset="-34"/>
              <a:cs typeface="TH NiramitIT๙ 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3273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th-TH" sz="66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ความหมายของวินัย</a:t>
            </a:r>
            <a:endParaRPr lang="en-US" sz="6600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472518" cy="4324360"/>
          </a:xfrm>
        </p:spPr>
        <p:txBody>
          <a:bodyPr>
            <a:normAutofit/>
          </a:bodyPr>
          <a:lstStyle/>
          <a:p>
            <a:r>
              <a:rPr lang="th-TH" sz="4800" b="1" dirty="0" smtClean="0">
                <a:solidFill>
                  <a:srgbClr val="00B050"/>
                </a:solidFill>
              </a:rPr>
              <a:t>วินัย คือ แบบแผนความประพฤติหรือ             ข้อปฏิบัติ</a:t>
            </a:r>
          </a:p>
          <a:p>
            <a:r>
              <a:rPr lang="th-TH" sz="4800" b="1" dirty="0" smtClean="0">
                <a:solidFill>
                  <a:srgbClr val="002060"/>
                </a:solidFill>
              </a:rPr>
              <a:t>การรักษาวินัย คือ การควบคุมความประพฤติให้เป็นไปตามระเบียบแบบแผน ข้อบังคับ หรือข้อปฏิบัติ 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กรณีตัวอย่าง ฉ้อโกง ไม่รักษาเกียรติศักดิ์</a:t>
            </a:r>
          </a:p>
          <a:p>
            <a:pPr algn="thaiDist">
              <a:buNone/>
            </a:pPr>
            <a:r>
              <a:rPr lang="th-TH" b="1" dirty="0" smtClean="0">
                <a:latin typeface="TH NiramitIT๙ " pitchFamily="2" charset="-34"/>
                <a:cs typeface="TH NiramitIT๙ " pitchFamily="2" charset="-34"/>
              </a:rPr>
              <a:t>		</a:t>
            </a:r>
            <a:r>
              <a:rPr lang="th-TH" b="1" dirty="0" smtClean="0">
                <a:solidFill>
                  <a:srgbClr val="1602AE"/>
                </a:solidFill>
                <a:latin typeface="TH NiramitIT๙ " pitchFamily="2" charset="-34"/>
                <a:cs typeface="TH NiramitIT๙ " pitchFamily="2" charset="-34"/>
              </a:rPr>
              <a:t>ป. หลอกลวง นาย น. ตัวแทนจำหน่ายเครื่องผลิตปุ๋ยอินทรีย์ชีวภาพด้วยการแสดงข้อความอันเป็นเท็จว่าสามารถดำเนินการขายเครื่องผลิตปุ๋ยฯ ให้กับหมู่บ้านตามโครงการที่อยู่ในความรับผิดชอบของตนได้ ทำให้นาย น. หลงเชื่อ และส่งมอบทรัพย์สินให้ แต่ปลัดอำเภอไม่ดำเนินการขายเครื่องผลิตปุ๋ยฯ ตามที่กล่าวอ้าง และไม่ยอมส่งมอบทรัพย์สินคืนให้แก่ตัวแทนจำหน่าย เป็นเหตุให้   ป.ถูกดำเนินคดีฐานฉ้อโกง แม้ต่อมา นาย น. ถอนคำร้องทุกข์ เพราะได้รับค่าชดใช้สินไหมทดแทนจากปลัดอำเภอ และศาลจำหน่ายคดีออกจากสารบบแล้วก็ตาม พฤติการณ์เป็นความผิดวินัยอย่างไม่ร้ายแรงฐาน ไม่รักษาชื่อเสียงและรักษาเกียรติศักดิ์ของตำแหน่งหน้าที่ราชการของตนมิให้เสื่อมเสีย อาศัยตำแหน่งหน้าที่ราชการของตนแสวงหาประโยชน์ให้แก่ตนเอง และกระทำการหาผลประโยชน์อันอาจทำให้เสียความเที่ยงธรรม หรือเสื่อมเสียเกียรติศักดิ์ของตำแหน่งหน้าที่ราชการ</a:t>
            </a:r>
          </a:p>
          <a:p>
            <a:pPr>
              <a:buNone/>
            </a:pPr>
            <a:r>
              <a:rPr lang="th-TH" b="1" dirty="0" smtClean="0">
                <a:latin typeface="TH NiramitIT๙ " pitchFamily="2" charset="-34"/>
                <a:cs typeface="TH NiramitIT๙ " pitchFamily="2" charset="-34"/>
              </a:rPr>
              <a:t>	</a:t>
            </a:r>
            <a:r>
              <a:rPr lang="th-TH" sz="3600" b="1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ลงโทษ  ตัดเงินเดือน</a:t>
            </a:r>
            <a:endParaRPr lang="th-TH" sz="3600" b="1" dirty="0">
              <a:solidFill>
                <a:srgbClr val="FF0000"/>
              </a:solidFill>
              <a:latin typeface="TH NiramitIT๙ " pitchFamily="2" charset="-34"/>
              <a:cs typeface="TH NiramitIT๙ 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323528" y="500042"/>
            <a:ext cx="8515672" cy="6081754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h-T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 </a:t>
            </a:r>
            <a:r>
              <a:rPr kumimoji="0" lang="th-TH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กรณีตัวอย่าง ทุจริตงานบัตรประจำตัวประชาชน</a:t>
            </a:r>
          </a:p>
          <a:p>
            <a:pPr marL="274320" lvl="0" indent="-274320" algn="thaiDi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		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02AE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ป.</a:t>
            </a:r>
            <a:r>
              <a:rPr kumimoji="0" lang="th-TH" sz="2800" b="1" i="0" u="none" strike="noStrike" kern="1200" cap="none" spc="0" normalizeH="0" noProof="0" dirty="0" smtClean="0">
                <a:ln>
                  <a:noFill/>
                </a:ln>
                <a:solidFill>
                  <a:srgbClr val="1602AE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02AE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ได้อนุมัติให้จัดทำบัตรประจำตัวประชาชนให้แก่บุคคลไม่ทราบชื่อและสัญชาติ</a:t>
            </a:r>
            <a:r>
              <a:rPr kumimoji="0" lang="th-TH" sz="2800" b="1" i="0" u="none" strike="noStrike" kern="1200" cap="none" spc="0" normalizeH="0" noProof="0" dirty="0" smtClean="0">
                <a:ln>
                  <a:noFill/>
                </a:ln>
                <a:solidFill>
                  <a:srgbClr val="1602AE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สวมตัวทำบัตรรายนาง ล. โดย ป. ไม่เรียกเอกสารหลักฐาน ซึ่งมีรูปถ่ายของผู้ขอมีบัตรและเอกสารที่ทางราชการออกให้ หรือสอบสวนเจ้าบ้านหรือบุคคลที่น่าเชื่อถือ ตลอดจนไม่ตรวจสอบรายการทำบัตรจากฐานข้อมูลทะเบียนบัตรก่อน ตามระเบียบ ปค. ว่าด้วยการจัดทำบัตรประจำตัวประชาชน </a:t>
            </a:r>
            <a:r>
              <a:rPr lang="th-TH" sz="2800" b="1" dirty="0" smtClean="0">
                <a:solidFill>
                  <a:srgbClr val="1602AE"/>
                </a:solidFill>
                <a:latin typeface="TH NiramitIT๙ " pitchFamily="2" charset="-34"/>
                <a:cs typeface="TH NiramitIT๙ " pitchFamily="2" charset="-34"/>
              </a:rPr>
              <a:t>ทำให้ราชการได้รับความเสียหาย พฤติการณ์</a:t>
            </a:r>
            <a:r>
              <a:rPr kumimoji="0" lang="th-TH" sz="2800" b="1" i="0" u="none" strike="noStrike" kern="1200" cap="none" spc="0" normalizeH="0" noProof="0" dirty="0" smtClean="0">
                <a:ln>
                  <a:noFill/>
                </a:ln>
                <a:solidFill>
                  <a:srgbClr val="1602AE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เป็นการอาศัยอำนาจหน้าที่ที่ตนมีอยู่เจตนาอนุญาตจัดทำบัตรประจำตัวประชาชนให้กับบุคคลไม่ทราบชื่อและสัญชาติแอบอ้างใช้ชื่อนาง ล. โดยมิชอบด้วยกฎหมาย เป็นความผิดวินัยอย่างร้ายแรง ฐานปฏิบัติหรือละเว้นการปฏิบัติหน้าที่ราชการโดยทุจริต</a:t>
            </a:r>
            <a:endParaRPr kumimoji="0" lang="th-TH" sz="2800" b="1" i="0" u="none" strike="noStrike" kern="1200" cap="none" spc="0" normalizeH="0" baseline="0" noProof="0" dirty="0" smtClean="0">
              <a:ln>
                <a:noFill/>
              </a:ln>
              <a:solidFill>
                <a:srgbClr val="1602AE"/>
              </a:solidFill>
              <a:effectLst/>
              <a:uLnTx/>
              <a:uFillTx/>
              <a:latin typeface="TH NiramitIT๙ " pitchFamily="2" charset="-34"/>
              <a:cs typeface="TH NiramitIT๙ " pitchFamily="2" charset="-34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	</a:t>
            </a:r>
            <a:r>
              <a:rPr lang="th-TH" sz="3900" b="1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ระดับ</a:t>
            </a:r>
            <a:r>
              <a:rPr kumimoji="0" lang="th-TH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โทษ  ไล่ออก</a:t>
            </a:r>
            <a:endParaRPr kumimoji="0" lang="th-TH" sz="3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H NiramitIT๙ " pitchFamily="2" charset="-34"/>
              <a:cs typeface="TH NiramitIT๙ 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609600" y="723880"/>
            <a:ext cx="8229600" cy="57294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กรณีตัวอย่าง กรรมการต่อรองและตกลงราคา</a:t>
            </a:r>
          </a:p>
          <a:p>
            <a:pPr marL="274320" marR="0" lvl="0" indent="-274320" algn="thaiDi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		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02AE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ป.</a:t>
            </a:r>
            <a:r>
              <a:rPr kumimoji="0" lang="th-TH" sz="3200" b="1" i="0" u="none" strike="noStrike" kern="1200" cap="none" spc="0" normalizeH="0" noProof="0" dirty="0" smtClean="0">
                <a:ln>
                  <a:noFill/>
                </a:ln>
                <a:solidFill>
                  <a:srgbClr val="1602AE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02AE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ได้รับแต่งตั้งเป็นคณะกรรมการต่อรองและตกลงราคาจ้างกับผู้มีอาชีพขายหรือรับจ้าง ตามระเบียบ กค. ว่าด้วยเงินทดรองราชการ</a:t>
            </a:r>
            <a:r>
              <a:rPr kumimoji="0" lang="th-TH" sz="3200" b="1" i="0" u="none" strike="noStrike" kern="1200" cap="none" spc="0" normalizeH="0" noProof="0" dirty="0" smtClean="0">
                <a:ln>
                  <a:noFill/>
                </a:ln>
                <a:solidFill>
                  <a:srgbClr val="1602AE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เพื่อช่วยเหลือผู้ประสบภัยพิบัติกรณีฉุกเฉิน พ.ศ.๒๕๔๖ ข้อ ๔๐ แต่ได้มอบงานให้ผู้รับจ้างนำไปแบ่งงานกันทำโดย   ไม่มีการเจรจาต่อรองราคากับผู้รับจ้าง และรายงานต่อนายอำเภออันเป็นเท็จว่ามีการเจรจาต่อรองกับผู้รับจ้างแล้ว พฤติการณ์เป็นการกระทำผิดวินัยอย่างร้ายแรง ฐานปฏิบัติหรือละเว้นการปฏิบัติหน้าที่ราชการโดยทุจริต</a:t>
            </a:r>
            <a:endParaRPr kumimoji="0" lang="th-TH" sz="3200" b="1" i="0" u="none" strike="noStrike" kern="1200" cap="none" spc="0" normalizeH="0" baseline="0" noProof="0" dirty="0" smtClean="0">
              <a:ln>
                <a:noFill/>
              </a:ln>
              <a:solidFill>
                <a:srgbClr val="1602AE"/>
              </a:solidFill>
              <a:effectLst/>
              <a:uLnTx/>
              <a:uFillTx/>
              <a:latin typeface="TH NiramitIT๙ " pitchFamily="2" charset="-34"/>
              <a:cs typeface="TH NiramitIT๙ " pitchFamily="2" charset="-34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	</a:t>
            </a:r>
            <a:r>
              <a:rPr lang="th-TH" sz="4000" b="1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ระดับ</a:t>
            </a: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โทษ  ไล่ออก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H NiramitIT๙ " pitchFamily="2" charset="-34"/>
              <a:cs typeface="TH NiramitIT๙ 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sz="6000" b="1" dirty="0" smtClean="0">
                <a:solidFill>
                  <a:srgbClr val="FF0000"/>
                </a:solidFill>
                <a:cs typeface="+mn-cs"/>
              </a:rPr>
              <a:t>เล่นการพนัน</a:t>
            </a:r>
            <a:endParaRPr lang="th-TH" sz="60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000" b="1" dirty="0" smtClean="0">
                <a:solidFill>
                  <a:srgbClr val="002060"/>
                </a:solidFill>
              </a:rPr>
              <a:t>พ.ร.บ.การพนัน พ.ศ. ๒๔๗๘ กำหนดให้การพนัน      มี ๒ ประเภท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th-TH" sz="4000" b="1" dirty="0" smtClean="0">
                <a:solidFill>
                  <a:schemeClr val="accent1">
                    <a:lumMod val="50000"/>
                  </a:schemeClr>
                </a:solidFill>
              </a:rPr>
              <a:t>บัญชี ก. คือ ห้ามเล่นเด็ดขาด เช่น ไฮโล  โปปั่น  ไพ่สามใบ แปดเก้า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th-TH" sz="4000" b="1" dirty="0" smtClean="0">
                <a:solidFill>
                  <a:schemeClr val="accent1">
                    <a:lumMod val="50000"/>
                  </a:schemeClr>
                </a:solidFill>
              </a:rPr>
              <a:t>และบัญชี ข. จะเล่นได้ ต่อเมื่อได้รับอนุญาตจากทางราชการ เช่น ชนไก่ กัดปลา ไพ่นกกระจอก  บิงโก สลากกินรวบ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5400" b="1" dirty="0" smtClean="0">
                <a:solidFill>
                  <a:srgbClr val="C00000"/>
                </a:solidFill>
                <a:cs typeface="+mn-cs"/>
              </a:rPr>
              <a:t>แนวทางการลงโทษข้าราชการที่เล่นการพนัน</a:t>
            </a:r>
            <a:endParaRPr lang="th-TH" sz="5400" b="1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3600" b="1" dirty="0" smtClean="0">
                <a:solidFill>
                  <a:srgbClr val="1602AE"/>
                </a:solidFill>
              </a:rPr>
              <a:t>๑. ประเภทที่กฎหมายห้าม </a:t>
            </a:r>
            <a:r>
              <a:rPr lang="en-US" sz="3600" b="1" dirty="0" smtClean="0">
                <a:solidFill>
                  <a:srgbClr val="1602AE"/>
                </a:solidFill>
              </a:rPr>
              <a:t>: </a:t>
            </a:r>
            <a:r>
              <a:rPr lang="th-TH" sz="3600" b="1" dirty="0" smtClean="0">
                <a:solidFill>
                  <a:srgbClr val="FF0000"/>
                </a:solidFill>
              </a:rPr>
              <a:t>โทษถึงไล่หรือปลดออก</a:t>
            </a:r>
          </a:p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3600" b="1" dirty="0" smtClean="0">
                <a:solidFill>
                  <a:srgbClr val="1602AE"/>
                </a:solidFill>
              </a:rPr>
              <a:t>๒. ประเภทที่กฎหมายบัญญัติว่าจะเล่นได้เมื่อได้รับอนุญาตจากทางราชการ </a:t>
            </a:r>
            <a:r>
              <a:rPr lang="en-US" sz="3600" b="1" dirty="0" smtClean="0">
                <a:solidFill>
                  <a:srgbClr val="1602AE"/>
                </a:solidFill>
              </a:rPr>
              <a:t>:</a:t>
            </a:r>
            <a:r>
              <a:rPr lang="th-TH" sz="3600" b="1" dirty="0" smtClean="0">
                <a:solidFill>
                  <a:srgbClr val="1602AE"/>
                </a:solidFill>
              </a:rPr>
              <a:t> </a:t>
            </a:r>
            <a:r>
              <a:rPr lang="th-TH" sz="3600" b="1" dirty="0" smtClean="0">
                <a:solidFill>
                  <a:srgbClr val="FF0000"/>
                </a:solidFill>
              </a:rPr>
              <a:t>จะผิดต่อเมื่อหมกมุ่น เป็นเหตุให้เสื่อมเสียแก่ราชการ</a:t>
            </a:r>
          </a:p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4400" b="1" dirty="0" smtClean="0">
                <a:solidFill>
                  <a:srgbClr val="FF0000"/>
                </a:solidFill>
              </a:rPr>
              <a:t>เว้นแต่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:</a:t>
            </a:r>
            <a:r>
              <a:rPr lang="th-TH" sz="3600" b="1" dirty="0" smtClean="0"/>
              <a:t> </a:t>
            </a:r>
            <a:r>
              <a:rPr lang="th-TH" sz="3600" b="1" dirty="0" smtClean="0">
                <a:solidFill>
                  <a:srgbClr val="CE026D"/>
                </a:solidFill>
              </a:rPr>
              <a:t>เจ้าพนักงานซึ่งมีหน้าที่ปราบปรามโดยตรงหรือครูอาจมีโทษถึงไล่หรือปลดออกจากราชการ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กระทำผิดวินัย กรณีเสพสุรา</a:t>
            </a:r>
            <a:endParaRPr lang="th-TH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algn="thaiDi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3500" dirty="0" smtClean="0"/>
              <a:t>   </a:t>
            </a:r>
            <a:r>
              <a:rPr lang="th-TH" sz="3500" b="1" dirty="0" smtClean="0">
                <a:solidFill>
                  <a:srgbClr val="1602AE"/>
                </a:solidFill>
              </a:rPr>
              <a:t>ดื่มสุราในช่วงพักเที่ยงจนมีอาการมึนเมา แล้วเข้ามาทำงานต่อในช่วงบ่ายและพูดจาส่งเสียงดัง จนเป็นที่รำคาญแก่ผู้อื่นเป็นครั้งคราว ซึ่งผู้บังคับบัญชาได้ว่ากล่าวตักเตือนแล้ว แต่ก็ไม่ปรับปรุงตัว พฤติการณ์ คือ เป็นการกระทำผิดวินัย </a:t>
            </a:r>
            <a:r>
              <a:rPr lang="th-TH" sz="3500" b="1" u="sng" dirty="0" smtClean="0">
                <a:solidFill>
                  <a:srgbClr val="FF0000"/>
                </a:solidFill>
              </a:rPr>
              <a:t>โทษ</a:t>
            </a:r>
            <a:r>
              <a:rPr lang="th-TH" sz="3500" b="1" dirty="0" smtClean="0">
                <a:solidFill>
                  <a:srgbClr val="FF0000"/>
                </a:solidFill>
              </a:rPr>
              <a:t> ภาคทัณฑ์ 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3500" b="1" dirty="0" smtClean="0"/>
              <a:t>		</a:t>
            </a:r>
            <a:r>
              <a:rPr lang="th-TH" sz="3500" b="1" dirty="0" smtClean="0">
                <a:solidFill>
                  <a:srgbClr val="CE026D"/>
                </a:solidFill>
              </a:rPr>
              <a:t>แต่ถ้าพฤติการณ์มีลักษณะเป็นอาจิณ                     </a:t>
            </a:r>
            <a:r>
              <a:rPr lang="th-TH" sz="3500" b="1" u="sng" dirty="0" smtClean="0">
                <a:solidFill>
                  <a:srgbClr val="FF0000"/>
                </a:solidFill>
              </a:rPr>
              <a:t>โทษ</a:t>
            </a:r>
            <a:r>
              <a:rPr lang="th-TH" sz="3500" b="1" dirty="0" smtClean="0">
                <a:solidFill>
                  <a:srgbClr val="FF0000"/>
                </a:solidFill>
              </a:rPr>
              <a:t> ตัดเงินเดือน</a:t>
            </a:r>
            <a:endParaRPr lang="th-TH" sz="3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609600" y="357166"/>
            <a:ext cx="8229600" cy="650083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กรณีตัวอย่าง</a:t>
            </a:r>
          </a:p>
          <a:p>
            <a:pPr marL="274320" marR="0" lvl="0" indent="-274320" algn="thaiDi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		</a:t>
            </a:r>
            <a: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02AE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ปลัดอำเภอไปร่วมรับประทานอาหารในเวลากลางวันและดื่มสุรา</a:t>
            </a:r>
            <a:r>
              <a:rPr kumimoji="0" lang="th-TH" sz="4400" b="1" i="0" u="none" strike="noStrike" kern="1200" cap="none" spc="0" normalizeH="0" noProof="0" dirty="0" smtClean="0">
                <a:ln>
                  <a:noFill/>
                </a:ln>
                <a:solidFill>
                  <a:srgbClr val="1602AE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 จนกระทั่งถึงเวลาเย็นโดยไม่กลับไปปฏิบัติหน้าที่ราชการอีก พฤติการณ์เป็นความผิดวินัยอย่างไม่ร้ายแรงฐานไม่รักษาชื่อเสียงของตนและไม่รักษาเกียรติศักดิ์ของตำแหน่งหน้าที่ราชการของตนมิให้เสื่อมเสีย ตามมาตรา ๘๓ (๑๐) </a:t>
            </a:r>
            <a:r>
              <a:rPr kumimoji="0" lang="th-TH" sz="4400" b="1" i="0" u="none" strike="noStrike" kern="1200" cap="none" spc="-50" normalizeH="0" noProof="0" dirty="0" smtClean="0">
                <a:ln>
                  <a:noFill/>
                </a:ln>
                <a:solidFill>
                  <a:srgbClr val="1602AE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แห่ง พ.ร.บ.ระเบียบข้าราชการพลเรือน พ.ศ.๒๕๕๑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	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th-TH" sz="2600" b="1" dirty="0" smtClean="0">
                <a:latin typeface="TH NiramitIT๙ " pitchFamily="2" charset="-34"/>
                <a:cs typeface="TH NiramitIT๙ " pitchFamily="2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ระดับ</a:t>
            </a:r>
            <a:r>
              <a:rPr kumimoji="0" lang="th-TH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NiramitIT๙ " pitchFamily="2" charset="-34"/>
                <a:cs typeface="TH NiramitIT๙ " pitchFamily="2" charset="-34"/>
              </a:rPr>
              <a:t>โทษ  ภาคทัณฑ์</a:t>
            </a:r>
            <a:endParaRPr kumimoji="0" lang="th-TH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H NiramitIT๙ " pitchFamily="2" charset="-34"/>
              <a:cs typeface="TH NiramitIT๙ 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2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rgbClr val="FF0000"/>
                </a:solidFill>
                <a:cs typeface="+mn-cs"/>
              </a:rPr>
              <a:t>การประพฤติตนในทำนองชู้สาว</a:t>
            </a:r>
            <a:endParaRPr lang="th-TH" sz="48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389120"/>
          </a:xfrm>
        </p:spPr>
        <p:txBody>
          <a:bodyPr>
            <a:no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200" b="1" dirty="0" smtClean="0">
                <a:solidFill>
                  <a:srgbClr val="1602AE"/>
                </a:solidFill>
              </a:rPr>
              <a:t>นายช่างไฟฟ้าสื่อสาร ๖ มีภรรยาโดยชอบด้วยกฎหมายอยู่แล้ว และมีบุตรด้วยกัน ๑ คน แต่ได้อยู่กินกับหญิงอื่น โดยไม่ได้จดทะเบียนสมรส จนมีบุตรสาวสามขวบด้วยกัน ๑ คน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200" b="1" dirty="0" smtClean="0">
                <a:solidFill>
                  <a:srgbClr val="1602AE"/>
                </a:solidFill>
              </a:rPr>
              <a:t>เจ้าหน้าที่สำนักงานการประถมศึกษาสนิทสนมใกล้ชิดกับผู้ใต้บังคับบัญชาทั้งที่ตนมีภรรยาอยู่แล้วจนเป็นเหตุให้บุคคลอื่นเข้าใจผิดว่ามีสัมพันธ์ทางชู้สาว</a:t>
            </a:r>
          </a:p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th-TH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h-TH" sz="4000" b="1" dirty="0" smtClean="0">
                <a:solidFill>
                  <a:srgbClr val="FF0000"/>
                </a:solidFill>
              </a:rPr>
              <a:t>ระดับโทษ ภาคทัณฑ์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rgbClr val="C00000"/>
                </a:solidFill>
              </a:rPr>
              <a:t> </a:t>
            </a:r>
            <a:endParaRPr lang="th-TH" sz="4800" b="1" dirty="0">
              <a:solidFill>
                <a:srgbClr val="C0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lnSpcReduction="10000"/>
          </a:bodyPr>
          <a:lstStyle/>
          <a:p>
            <a:pPr marL="365760" indent="-283464" algn="thaiDi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200" b="1" dirty="0" smtClean="0">
                <a:solidFill>
                  <a:srgbClr val="1602AE"/>
                </a:solidFill>
              </a:rPr>
              <a:t>ปลัดอำเภอมีภรรยาแล้ว แต่ไปมาหาสู่และคบหาในลักษณะสองต่อสองกับเพื่อนร่วมงานซึ่งเป็นหญิง </a:t>
            </a:r>
            <a:r>
              <a:rPr lang="th-TH" sz="3200" b="1" u="sng" dirty="0" smtClean="0">
                <a:solidFill>
                  <a:srgbClr val="1602AE"/>
                </a:solidFill>
              </a:rPr>
              <a:t>ทั้งในเวลากลางวันและกลางคืน </a:t>
            </a:r>
            <a:r>
              <a:rPr lang="th-TH" sz="3200" b="1" dirty="0" smtClean="0">
                <a:solidFill>
                  <a:srgbClr val="1602AE"/>
                </a:solidFill>
              </a:rPr>
              <a:t>จนบุคคลอื่นเชื่อและเข้าใจว่ามีความสัมพันธ์กันในทางชู้สาว และภรรยาหึงหวงทะเลาะวิวาทกัน</a:t>
            </a:r>
          </a:p>
          <a:p>
            <a:pPr marL="365760" indent="-283464" algn="thaiDi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200" b="1" dirty="0" smtClean="0">
                <a:solidFill>
                  <a:srgbClr val="1602AE"/>
                </a:solidFill>
              </a:rPr>
              <a:t>เจ้าพนักงานปกครอง ๔ </a:t>
            </a:r>
            <a:r>
              <a:rPr lang="th-TH" sz="3200" b="1" u="sng" dirty="0" smtClean="0">
                <a:solidFill>
                  <a:srgbClr val="1602AE"/>
                </a:solidFill>
              </a:rPr>
              <a:t>ได้ประกอบพิธีมงคลสมรสตามประเพณีกับหญิงสาวรายหนึ่ง โดยเชิญแขกมาร่วมงานเป็นจำนวนมาก แต่บ่ายเบี่ยงไม่ยอมจดทะเบียนสมรส </a:t>
            </a:r>
            <a:r>
              <a:rPr lang="th-TH" sz="3200" b="1" dirty="0" smtClean="0">
                <a:solidFill>
                  <a:srgbClr val="1602AE"/>
                </a:solidFill>
              </a:rPr>
              <a:t>ต่อมาภายหลังเจ้าหน้าที่ ผู้นี้ได้ไปจดทะเบียนสมรสกับหญิงสาวอีกรายหนึ่ง และได้บอกเลิกการเป็นสามีภรรยากับหญิงสาวคนแรก</a:t>
            </a:r>
          </a:p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40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th-TH" sz="4000" b="1" dirty="0" smtClean="0">
                <a:solidFill>
                  <a:srgbClr val="FF0000"/>
                </a:solidFill>
              </a:rPr>
              <a:t>ระดับโทษ ตัดเงินเดือน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th-TH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th-TH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th-TH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457200" y="42860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การประพฤติตนในทำนองชู้สาว</a:t>
            </a:r>
            <a:endParaRPr kumimoji="0" lang="th-TH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326028"/>
            <a:ext cx="8229600" cy="438912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h-TH" sz="4000" b="1" dirty="0" smtClean="0">
                <a:solidFill>
                  <a:srgbClr val="1602AE"/>
                </a:solidFill>
              </a:rPr>
              <a:t>เจ้าหน้าที่สถานีอนามัย มีสามีแล้วยังไปมีสัมพันธ์ทางชู้สาวกับสามีของบุคคลอื่น และอยู่กินด้วยกันจนมีบุตร ๑ คน</a:t>
            </a:r>
          </a:p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40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th-TH" sz="5400" b="1" dirty="0" smtClean="0">
                <a:solidFill>
                  <a:srgbClr val="FF0000"/>
                </a:solidFill>
              </a:rPr>
              <a:t>ระดับโทษ  ปลดออก</a:t>
            </a:r>
            <a:endParaRPr lang="th-TH" sz="5400" b="1" dirty="0">
              <a:solidFill>
                <a:srgbClr val="FF0000"/>
              </a:solidFill>
            </a:endParaRPr>
          </a:p>
        </p:txBody>
      </p:sp>
      <p:sp>
        <p:nvSpPr>
          <p:cNvPr id="4" name="ชื่อเรื่อง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การประพฤติตนในทำนองชู้สาว</a:t>
            </a:r>
            <a:endParaRPr kumimoji="0" lang="th-TH" sz="5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th-TH" sz="66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วินัยข้าราชการพลเรือน</a:t>
            </a:r>
            <a:endParaRPr lang="en-US" sz="6600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th-TH" sz="4800" b="1" dirty="0" smtClean="0">
                <a:solidFill>
                  <a:srgbClr val="1602AE"/>
                </a:solidFill>
                <a:latin typeface="Browallia New" pitchFamily="34" charset="-34"/>
                <a:cs typeface="Browallia New" pitchFamily="34" charset="-34"/>
              </a:rPr>
              <a:t>กฎหมาย ระเบียบ หรือข้อบังคับ </a:t>
            </a:r>
          </a:p>
          <a:p>
            <a:r>
              <a:rPr lang="th-TH" sz="4800" b="1" dirty="0" smtClean="0">
                <a:solidFill>
                  <a:srgbClr val="1602AE"/>
                </a:solidFill>
                <a:latin typeface="Browallia New" pitchFamily="34" charset="-34"/>
                <a:cs typeface="Browallia New" pitchFamily="34" charset="-34"/>
              </a:rPr>
              <a:t>ที่กำหนดให้ข้าราชการประพฤติปฏิบัติ หรือละเว้นการประพฤติปฏิบัติ </a:t>
            </a:r>
          </a:p>
          <a:p>
            <a:r>
              <a:rPr lang="th-TH" sz="4800" b="1" dirty="0" smtClean="0">
                <a:solidFill>
                  <a:srgbClr val="1602AE"/>
                </a:solidFill>
                <a:latin typeface="Browallia New" pitchFamily="34" charset="-34"/>
                <a:cs typeface="Browallia New" pitchFamily="34" charset="-34"/>
              </a:rPr>
              <a:t>ผู้ที่ฝ่าฝืน ก็จะได้รับโทษตามที่กำหนดไว้</a:t>
            </a:r>
          </a:p>
          <a:p>
            <a:endParaRPr lang="en-US" dirty="0">
              <a:solidFill>
                <a:srgbClr val="1602AE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algn="thaiDi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600" b="1" dirty="0" smtClean="0">
                <a:solidFill>
                  <a:schemeClr val="accent1">
                    <a:lumMod val="50000"/>
                  </a:schemeClr>
                </a:solidFill>
              </a:rPr>
              <a:t>ปลัดอำเภอมีภรรยาแล้ว ใช้อุบายหลอกลวงหญิงอื่นจนได้หญิงนั้นเป็นภรรยาและมีบุตรด้วยกัน 1 คน แล้วทอดทิ้งไม่ดูแลหญิงนั้นกับบุตร ทั้งหลอกลวงให้หญิงนั้นลงนามยินยอมให้ตนมีกรรมสิทธิ์ร่วมในที่ดินพร้อมตึกแถว ต่อมาฟ้องขับไล่หญิงนั้นออกจากที่ดินดังกล่าวซึ่งศาลยกฟ้อง</a:t>
            </a:r>
          </a:p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3600" b="1" dirty="0" smtClean="0">
                <a:solidFill>
                  <a:srgbClr val="7030A0"/>
                </a:solidFill>
              </a:rPr>
              <a:t>	</a:t>
            </a:r>
            <a:r>
              <a:rPr lang="th-TH" sz="4000" b="1" dirty="0" smtClean="0">
                <a:solidFill>
                  <a:srgbClr val="FF0000"/>
                </a:solidFill>
              </a:rPr>
              <a:t>ระดับโทษ ไล่ออก</a:t>
            </a: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4" name="ชื่อเรื่อง 1"/>
          <p:cNvSpPr txBox="1"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การประพฤติตนในทำนองชู้สาว</a:t>
            </a:r>
            <a:endParaRPr kumimoji="0" lang="th-TH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2844" y="1935480"/>
            <a:ext cx="8929718" cy="4389120"/>
          </a:xfrm>
        </p:spPr>
        <p:txBody>
          <a:bodyPr>
            <a:normAutofit/>
          </a:bodyPr>
          <a:lstStyle/>
          <a:p>
            <a:pPr marL="365760" indent="-283464" algn="thaiDi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000" b="1" dirty="0" smtClean="0">
                <a:solidFill>
                  <a:srgbClr val="1602AE"/>
                </a:solidFill>
              </a:rPr>
              <a:t>เจ้าหน้าที่สื่อสาร ใช้อุบายหลอกลวงนักศึกษาสาว       ซึ่งเคยฝึกงานด้วย ให้ออกมาข้างนอกแล้วเข้าโอบกอด            พูดขอให้เป็นภรรยา แต่นักศึกษาคนดังกล่าวไม่ยินยอม เจ้าหน้าที่ผู้นี้จึงใช้กำลังปลุกปล้ำแต่นักศึกษาผู้นี้ขัดขืนและหนีออกมาได้</a:t>
            </a:r>
          </a:p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5400" b="1" dirty="0" smtClean="0">
                <a:solidFill>
                  <a:srgbClr val="7030A0"/>
                </a:solidFill>
              </a:rPr>
              <a:t>	</a:t>
            </a:r>
            <a:r>
              <a:rPr lang="th-TH" sz="5400" b="1" dirty="0" smtClean="0">
                <a:solidFill>
                  <a:srgbClr val="FF0000"/>
                </a:solidFill>
              </a:rPr>
              <a:t>ระดับโทษ  ไล่ออก</a:t>
            </a:r>
            <a:endParaRPr lang="th-TH" sz="5400" b="1" dirty="0">
              <a:solidFill>
                <a:srgbClr val="FF0000"/>
              </a:solidFill>
            </a:endParaRPr>
          </a:p>
        </p:txBody>
      </p:sp>
      <p:sp>
        <p:nvSpPr>
          <p:cNvPr id="4" name="ชื่อเรื่อง 1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การประพฤติตนในทำนองชู้สาว</a:t>
            </a:r>
            <a:endParaRPr kumimoji="0" lang="th-TH" sz="5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th-TH" sz="5400" b="1" dirty="0" smtClean="0">
                <a:solidFill>
                  <a:schemeClr val="tx1"/>
                </a:solidFill>
                <a:cs typeface="+mn-cs"/>
              </a:rPr>
              <a:t>ข้อควรคำนึงสำหรับเรื่องวินัย</a:t>
            </a:r>
            <a:endParaRPr lang="en-US" sz="54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5072074"/>
          </a:xfrm>
        </p:spPr>
        <p:txBody>
          <a:bodyPr>
            <a:noAutofit/>
          </a:bodyPr>
          <a:lstStyle/>
          <a:p>
            <a:r>
              <a:rPr lang="th-TH" sz="4400" b="1" dirty="0" smtClean="0">
                <a:solidFill>
                  <a:srgbClr val="1602AE"/>
                </a:solidFill>
              </a:rPr>
              <a:t>วินัยไม่มีอายุความ</a:t>
            </a:r>
          </a:p>
          <a:p>
            <a:r>
              <a:rPr lang="th-TH" sz="4400" b="1" dirty="0" smtClean="0">
                <a:solidFill>
                  <a:srgbClr val="CE026D"/>
                </a:solidFill>
              </a:rPr>
              <a:t>การลงโทษต้องดำเนินกระบวนการตามกฎหมาย</a:t>
            </a:r>
          </a:p>
          <a:p>
            <a:r>
              <a:rPr lang="th-TH" sz="4400" b="1" dirty="0" smtClean="0">
                <a:solidFill>
                  <a:srgbClr val="1602AE"/>
                </a:solidFill>
              </a:rPr>
              <a:t>ผู้สั่งลงโทษต้องเป็นผู้บังคับบัญชาซึ่งมีอำนาจ       สั่งบรรจุจึงจะลงโทษได้</a:t>
            </a:r>
          </a:p>
          <a:p>
            <a:r>
              <a:rPr lang="th-TH" sz="4400" b="1" dirty="0" smtClean="0">
                <a:solidFill>
                  <a:srgbClr val="CE026D"/>
                </a:solidFill>
              </a:rPr>
              <a:t>พ้นจากการเป็นข้าราชการ อาจไม่พ้นโทษทางวินัย (ม. ๑๐๐)</a:t>
            </a:r>
            <a:endParaRPr lang="th-TH" sz="4400" b="1" dirty="0" smtClean="0">
              <a:solidFill>
                <a:srgbClr val="1602A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th-TH" sz="6600" b="1" dirty="0" smtClean="0">
                <a:solidFill>
                  <a:schemeClr val="tx1"/>
                </a:solidFill>
                <a:cs typeface="+mn-cs"/>
              </a:rPr>
              <a:t>การอุทธรณ์คำสั่งลงโทษ</a:t>
            </a:r>
            <a:endParaRPr lang="en-US" sz="66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/>
          <a:lstStyle/>
          <a:p>
            <a:r>
              <a:rPr lang="th-TH" sz="4000" b="1" dirty="0" smtClean="0">
                <a:solidFill>
                  <a:srgbClr val="1602AE"/>
                </a:solidFill>
              </a:rPr>
              <a:t>ผู้ถูกสั่งลงโทษตาม พ.ร.บ.นี้ มีสิทธิอุทธรณ์                ต่อ ก.พ.ค. ภายในสามสิบวันนับแต่วันทราบ                 หรือถือว่าทราบคำสั่ง (ม. ๑๑๔)</a:t>
            </a:r>
          </a:p>
          <a:p>
            <a:r>
              <a:rPr lang="th-TH" sz="4000" b="1" dirty="0" smtClean="0">
                <a:solidFill>
                  <a:srgbClr val="1602AE"/>
                </a:solidFill>
              </a:rPr>
              <a:t>กรณีผู้อุทธรณ์ไม่เห็นด้วยกับคำวินิจฉัยอุทธรณ์ของ ก.พ.ค. ก็ยังมีสิทธิที่จะฟ้องคดีต่อศาลปกครองสูงสุดได้อีก ภายในเก้าสิบวันนับแต่วันที่ทราบหรือถือว่าทราบคำวินิจฉัยของ ก.พ.ค.</a:t>
            </a:r>
          </a:p>
          <a:p>
            <a:endParaRPr lang="en-US" dirty="0">
              <a:solidFill>
                <a:srgbClr val="1602A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572428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h-TH" sz="660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        </a:t>
            </a:r>
            <a:r>
              <a:rPr lang="th-TH" sz="72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บริการยอดแย่</a:t>
            </a:r>
            <a:endParaRPr lang="en-US" sz="7200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>
                <a:solidFill>
                  <a:srgbClr val="660066"/>
                </a:solidFill>
                <a:latin typeface="Arial Unicode MS" pitchFamily="34" charset="-128"/>
                <a:ea typeface="Arial Unicode MS" pitchFamily="34" charset="-128"/>
              </a:rPr>
              <a:t>  ๑. ปากหมา </a:t>
            </a:r>
            <a:r>
              <a:rPr lang="th-TH" sz="4800" b="1" dirty="0" smtClean="0">
                <a:latin typeface="Arial Unicode MS" pitchFamily="34" charset="-128"/>
                <a:ea typeface="Arial Unicode MS" pitchFamily="34" charset="-128"/>
              </a:rPr>
              <a:t>			 ๖. ล้าสมัย 	</a:t>
            </a:r>
          </a:p>
          <a:p>
            <a:pPr>
              <a:buNone/>
            </a:pPr>
            <a:r>
              <a:rPr lang="th-TH" sz="4800" b="1" dirty="0" smtClean="0">
                <a:latin typeface="Arial Unicode MS" pitchFamily="34" charset="-128"/>
                <a:ea typeface="Arial Unicode MS" pitchFamily="34" charset="-128"/>
              </a:rPr>
              <a:t>  ๒. หน้ายักษ์ 		          </a:t>
            </a:r>
            <a:r>
              <a:rPr lang="th-TH" sz="4800" b="1" dirty="0" smtClean="0">
                <a:solidFill>
                  <a:srgbClr val="660066"/>
                </a:solidFill>
                <a:latin typeface="Arial Unicode MS" pitchFamily="34" charset="-128"/>
                <a:ea typeface="Arial Unicode MS" pitchFamily="34" charset="-128"/>
              </a:rPr>
              <a:t>๗. ไม่แน่ชัด </a:t>
            </a:r>
          </a:p>
          <a:p>
            <a:pPr>
              <a:buNone/>
            </a:pPr>
            <a:r>
              <a:rPr lang="th-TH" sz="4800" b="1" dirty="0" smtClean="0">
                <a:latin typeface="Arial Unicode MS" pitchFamily="34" charset="-128"/>
                <a:ea typeface="Arial Unicode MS" pitchFamily="34" charset="-128"/>
              </a:rPr>
              <a:t>  </a:t>
            </a:r>
            <a:r>
              <a:rPr lang="th-TH" sz="4800" b="1" dirty="0" smtClean="0">
                <a:solidFill>
                  <a:srgbClr val="660066"/>
                </a:solidFill>
                <a:latin typeface="Arial Unicode MS" pitchFamily="34" charset="-128"/>
                <a:ea typeface="Arial Unicode MS" pitchFamily="34" charset="-128"/>
              </a:rPr>
              <a:t>๓. ตักตวง </a:t>
            </a:r>
            <a:r>
              <a:rPr lang="th-TH" sz="4800" b="1" dirty="0" smtClean="0">
                <a:latin typeface="Arial Unicode MS" pitchFamily="34" charset="-128"/>
                <a:ea typeface="Arial Unicode MS" pitchFamily="34" charset="-128"/>
              </a:rPr>
              <a:t>			  ๘. ปัดสวะ </a:t>
            </a:r>
          </a:p>
          <a:p>
            <a:pPr>
              <a:buNone/>
            </a:pPr>
            <a:r>
              <a:rPr lang="th-TH" sz="4800" b="1" dirty="0" smtClean="0">
                <a:latin typeface="Arial Unicode MS" pitchFamily="34" charset="-128"/>
                <a:ea typeface="Arial Unicode MS" pitchFamily="34" charset="-128"/>
              </a:rPr>
              <a:t>  ๔. ถ่วงเรื่อง 			  </a:t>
            </a:r>
            <a:r>
              <a:rPr lang="th-TH" sz="4800" b="1" dirty="0" smtClean="0">
                <a:solidFill>
                  <a:srgbClr val="660066"/>
                </a:solidFill>
                <a:latin typeface="Arial Unicode MS" pitchFamily="34" charset="-128"/>
                <a:ea typeface="Arial Unicode MS" pitchFamily="34" charset="-128"/>
              </a:rPr>
              <a:t>๙. ละเลย </a:t>
            </a:r>
          </a:p>
          <a:p>
            <a:pPr>
              <a:buNone/>
            </a:pPr>
            <a:r>
              <a:rPr lang="th-TH" sz="4800" b="1" dirty="0" smtClean="0">
                <a:latin typeface="Arial Unicode MS" pitchFamily="34" charset="-128"/>
                <a:ea typeface="Arial Unicode MS" pitchFamily="34" charset="-128"/>
              </a:rPr>
              <a:t>  </a:t>
            </a:r>
            <a:r>
              <a:rPr lang="th-TH" sz="4800" b="1" dirty="0" smtClean="0">
                <a:solidFill>
                  <a:srgbClr val="660066"/>
                </a:solidFill>
                <a:latin typeface="Arial Unicode MS" pitchFamily="34" charset="-128"/>
                <a:ea typeface="Arial Unicode MS" pitchFamily="34" charset="-128"/>
              </a:rPr>
              <a:t>๕. เชื่องช้า </a:t>
            </a:r>
            <a:r>
              <a:rPr lang="th-TH" sz="4800" b="1" dirty="0" smtClean="0">
                <a:latin typeface="Arial Unicode MS" pitchFamily="34" charset="-128"/>
                <a:ea typeface="Arial Unicode MS" pitchFamily="34" charset="-128"/>
              </a:rPr>
              <a:t>			  ๑๐. เฉยชา </a:t>
            </a:r>
          </a:p>
          <a:p>
            <a:pPr>
              <a:buNone/>
            </a:pPr>
            <a:endParaRPr lang="th-TH" sz="4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th-TH" sz="72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บริการประทับใจ</a:t>
            </a:r>
            <a:endParaRPr lang="en-US" sz="7200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4400" b="1" dirty="0" smtClean="0">
                <a:solidFill>
                  <a:srgbClr val="1602AE"/>
                </a:solidFill>
                <a:latin typeface="Arial Unicode MS" pitchFamily="34" charset="-128"/>
                <a:ea typeface="Arial Unicode MS" pitchFamily="34" charset="-128"/>
              </a:rPr>
              <a:t>๑. ยิ้มแย้มแจ่มใส	</a:t>
            </a:r>
            <a:r>
              <a:rPr lang="th-TH" sz="4400" b="1" dirty="0" smtClean="0">
                <a:solidFill>
                  <a:srgbClr val="1AB621"/>
                </a:solidFill>
                <a:latin typeface="Arial Unicode MS" pitchFamily="34" charset="-128"/>
                <a:ea typeface="Arial Unicode MS" pitchFamily="34" charset="-128"/>
              </a:rPr>
              <a:t>	</a:t>
            </a:r>
            <a:r>
              <a:rPr lang="th-TH" sz="4400" b="1" dirty="0" smtClean="0">
                <a:solidFill>
                  <a:srgbClr val="CE026D"/>
                </a:solidFill>
                <a:latin typeface="Arial Unicode MS" pitchFamily="34" charset="-128"/>
                <a:ea typeface="Arial Unicode MS" pitchFamily="34" charset="-128"/>
              </a:rPr>
              <a:t>๖. อ่อนหวานน่ารัก              </a:t>
            </a:r>
          </a:p>
          <a:p>
            <a:pPr>
              <a:buNone/>
            </a:pPr>
            <a:r>
              <a:rPr lang="th-TH" sz="4400" b="1" dirty="0" smtClean="0">
                <a:solidFill>
                  <a:srgbClr val="CE026D"/>
                </a:solidFill>
                <a:latin typeface="Arial Unicode MS" pitchFamily="34" charset="-128"/>
                <a:ea typeface="Arial Unicode MS" pitchFamily="34" charset="-128"/>
              </a:rPr>
              <a:t>๒. เต็มใจช่วยเหลือ </a:t>
            </a:r>
            <a:r>
              <a:rPr lang="th-TH" sz="4400" b="1" dirty="0" smtClean="0">
                <a:solidFill>
                  <a:srgbClr val="1AB621"/>
                </a:solidFill>
                <a:latin typeface="Arial Unicode MS" pitchFamily="34" charset="-128"/>
                <a:ea typeface="Arial Unicode MS" pitchFamily="34" charset="-128"/>
              </a:rPr>
              <a:t>		</a:t>
            </a:r>
            <a:r>
              <a:rPr lang="th-TH" sz="4400" b="1" dirty="0" smtClean="0">
                <a:solidFill>
                  <a:srgbClr val="1602AE"/>
                </a:solidFill>
                <a:latin typeface="Arial Unicode MS" pitchFamily="34" charset="-128"/>
                <a:ea typeface="Arial Unicode MS" pitchFamily="34" charset="-128"/>
              </a:rPr>
              <a:t>๗. ไม่สักแต่ทำ </a:t>
            </a:r>
          </a:p>
          <a:p>
            <a:pPr>
              <a:buNone/>
            </a:pPr>
            <a:r>
              <a:rPr lang="th-TH" sz="4400" b="1" dirty="0" smtClean="0">
                <a:solidFill>
                  <a:srgbClr val="1602AE"/>
                </a:solidFill>
                <a:latin typeface="Arial Unicode MS" pitchFamily="34" charset="-128"/>
                <a:ea typeface="Arial Unicode MS" pitchFamily="34" charset="-128"/>
              </a:rPr>
              <a:t>๓. ไม่เบื่อคำถาม 	</a:t>
            </a:r>
            <a:r>
              <a:rPr lang="th-TH" sz="4400" b="1" dirty="0" smtClean="0">
                <a:solidFill>
                  <a:srgbClr val="1AB621"/>
                </a:solidFill>
                <a:latin typeface="Arial Unicode MS" pitchFamily="34" charset="-128"/>
                <a:ea typeface="Arial Unicode MS" pitchFamily="34" charset="-128"/>
              </a:rPr>
              <a:t>	</a:t>
            </a:r>
            <a:r>
              <a:rPr lang="th-TH" sz="4400" b="1" dirty="0" smtClean="0">
                <a:solidFill>
                  <a:srgbClr val="CE026D"/>
                </a:solidFill>
                <a:latin typeface="Arial Unicode MS" pitchFamily="34" charset="-128"/>
                <a:ea typeface="Arial Unicode MS" pitchFamily="34" charset="-128"/>
              </a:rPr>
              <a:t>๘. น้ำคำไพเราะ </a:t>
            </a:r>
          </a:p>
          <a:p>
            <a:pPr>
              <a:buNone/>
            </a:pPr>
            <a:r>
              <a:rPr lang="th-TH" sz="4400" b="1" dirty="0" smtClean="0">
                <a:solidFill>
                  <a:srgbClr val="CE026D"/>
                </a:solidFill>
                <a:latin typeface="Arial Unicode MS" pitchFamily="34" charset="-128"/>
                <a:ea typeface="Arial Unicode MS" pitchFamily="34" charset="-128"/>
              </a:rPr>
              <a:t>๔. ฟังความครบถ้วน </a:t>
            </a:r>
            <a:r>
              <a:rPr lang="th-TH" sz="4400" b="1" dirty="0" smtClean="0">
                <a:solidFill>
                  <a:srgbClr val="1AB621"/>
                </a:solidFill>
                <a:latin typeface="Arial Unicode MS" pitchFamily="34" charset="-128"/>
                <a:ea typeface="Arial Unicode MS" pitchFamily="34" charset="-128"/>
              </a:rPr>
              <a:t>		</a:t>
            </a:r>
            <a:r>
              <a:rPr lang="th-TH" sz="4400" b="1" dirty="0" smtClean="0">
                <a:solidFill>
                  <a:srgbClr val="1602AE"/>
                </a:solidFill>
                <a:latin typeface="Arial Unicode MS" pitchFamily="34" charset="-128"/>
                <a:ea typeface="Arial Unicode MS" pitchFamily="34" charset="-128"/>
              </a:rPr>
              <a:t>๙. เหมาะสมสถานที่ </a:t>
            </a:r>
          </a:p>
          <a:p>
            <a:pPr>
              <a:buNone/>
            </a:pPr>
            <a:r>
              <a:rPr lang="th-TH" sz="4400" b="1" dirty="0" smtClean="0">
                <a:solidFill>
                  <a:srgbClr val="1602AE"/>
                </a:solidFill>
                <a:latin typeface="Arial Unicode MS" pitchFamily="34" charset="-128"/>
                <a:ea typeface="Arial Unicode MS" pitchFamily="34" charset="-128"/>
              </a:rPr>
              <a:t>๕. รีบด่วนบริการ </a:t>
            </a:r>
            <a:r>
              <a:rPr lang="en-US" sz="4400" b="1" dirty="0" smtClean="0">
                <a:solidFill>
                  <a:srgbClr val="1AB621"/>
                </a:solidFill>
                <a:latin typeface="Arial Unicode MS" pitchFamily="34" charset="-128"/>
                <a:ea typeface="Arial Unicode MS" pitchFamily="34" charset="-128"/>
              </a:rPr>
              <a:t>		</a:t>
            </a:r>
            <a:r>
              <a:rPr lang="th-TH" sz="4400" b="1" dirty="0" smtClean="0">
                <a:solidFill>
                  <a:srgbClr val="CE026D"/>
                </a:solidFill>
                <a:latin typeface="Arial Unicode MS" pitchFamily="34" charset="-128"/>
                <a:ea typeface="Arial Unicode MS" pitchFamily="34" charset="-128"/>
              </a:rPr>
              <a:t>๑๐. ไม่มีนอกใน </a:t>
            </a:r>
          </a:p>
          <a:p>
            <a:pPr>
              <a:buNone/>
            </a:pPr>
            <a:endParaRPr lang="th-TH" sz="4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นมุมสี่เหลี่ยมด้านทแยงมุม 3"/>
          <p:cNvSpPr/>
          <p:nvPr/>
        </p:nvSpPr>
        <p:spPr>
          <a:xfrm>
            <a:off x="357158" y="1928802"/>
            <a:ext cx="8215370" cy="4286280"/>
          </a:xfrm>
          <a:prstGeom prst="round2DiagRect">
            <a:avLst>
              <a:gd name="adj1" fmla="val 16667"/>
              <a:gd name="adj2" fmla="val 3733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7200" b="1" dirty="0" smtClean="0">
                <a:solidFill>
                  <a:srgbClr val="FF0000"/>
                </a:solidFill>
                <a:cs typeface="+mn-cs"/>
              </a:rPr>
              <a:t>สอบถามข้อมูลเพิ่มเติม</a:t>
            </a:r>
            <a:endParaRPr lang="en-US" sz="72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35480"/>
            <a:ext cx="8143932" cy="4708230"/>
          </a:xfrm>
          <a:noFill/>
        </p:spPr>
        <p:txBody>
          <a:bodyPr>
            <a:normAutofit/>
          </a:bodyPr>
          <a:lstStyle/>
          <a:p>
            <a:pPr lvl="2">
              <a:buNone/>
            </a:pPr>
            <a:r>
              <a:rPr lang="th-TH" sz="5500" b="1" dirty="0" smtClean="0">
                <a:solidFill>
                  <a:srgbClr val="0070C0"/>
                </a:solidFill>
              </a:rPr>
              <a:t>	</a:t>
            </a:r>
            <a:r>
              <a:rPr lang="th-TH" sz="5500" b="1" dirty="0" smtClean="0"/>
              <a:t>ส่วนงานวินัย </a:t>
            </a:r>
          </a:p>
          <a:p>
            <a:pPr>
              <a:buNone/>
            </a:pPr>
            <a:r>
              <a:rPr lang="th-TH" sz="6000" b="1" dirty="0" smtClean="0"/>
              <a:t>		กองการเจ้าหน้าที่ </a:t>
            </a:r>
          </a:p>
          <a:p>
            <a:pPr>
              <a:buNone/>
            </a:pPr>
            <a:r>
              <a:rPr lang="th-TH" sz="6000" b="1" dirty="0" smtClean="0"/>
              <a:t>		กรมการปกครอง</a:t>
            </a:r>
            <a:endParaRPr lang="en-US" sz="6000" b="1" dirty="0" smtClean="0"/>
          </a:p>
          <a:p>
            <a:r>
              <a:rPr lang="th-TH" sz="6000" b="1" dirty="0" smtClean="0"/>
              <a:t> 	</a:t>
            </a:r>
            <a:r>
              <a:rPr lang="th-TH" sz="6500" b="1" dirty="0" smtClean="0">
                <a:solidFill>
                  <a:srgbClr val="1602AE"/>
                </a:solidFill>
              </a:rPr>
              <a:t>โทร. ๐๒-๒๒๓๙๔๗๑</a:t>
            </a:r>
            <a:endParaRPr lang="en-US" sz="6000" dirty="0">
              <a:solidFill>
                <a:srgbClr val="FF0000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6429388" y="2786058"/>
            <a:ext cx="581152" cy="581152"/>
            <a:chOff x="4295647" y="684783"/>
            <a:chExt cx="581152" cy="581152"/>
          </a:xfrm>
          <a:scene3d>
            <a:camera prst="orthographicFront"/>
            <a:lightRig rig="chilly" dir="t"/>
          </a:scene3d>
        </p:grpSpPr>
        <p:sp>
          <p:nvSpPr>
            <p:cNvPr id="7" name="Down Arrow 6"/>
            <p:cNvSpPr/>
            <p:nvPr/>
          </p:nvSpPr>
          <p:spPr>
            <a:xfrm>
              <a:off x="4295647" y="684783"/>
              <a:ext cx="581152" cy="581152"/>
            </a:xfrm>
            <a:prstGeom prst="downArrow">
              <a:avLst>
                <a:gd name="adj1" fmla="val 55000"/>
                <a:gd name="adj2" fmla="val 45000"/>
              </a:avLst>
            </a:prstGeom>
            <a:sp3d z="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Down Arrow 4"/>
            <p:cNvSpPr/>
            <p:nvPr/>
          </p:nvSpPr>
          <p:spPr>
            <a:xfrm>
              <a:off x="4426406" y="684783"/>
              <a:ext cx="319634" cy="437317"/>
            </a:xfrm>
            <a:prstGeom prst="rect">
              <a:avLst/>
            </a:prstGeom>
            <a:sp3d z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h-TH" sz="23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5143504" y="3929066"/>
            <a:ext cx="581152" cy="581152"/>
            <a:chOff x="4704080" y="1741423"/>
            <a:chExt cx="581152" cy="581152"/>
          </a:xfrm>
          <a:scene3d>
            <a:camera prst="orthographicFront"/>
            <a:lightRig rig="chilly" dir="t"/>
          </a:scene3d>
        </p:grpSpPr>
        <p:sp>
          <p:nvSpPr>
            <p:cNvPr id="10" name="Down Arrow 9"/>
            <p:cNvSpPr/>
            <p:nvPr/>
          </p:nvSpPr>
          <p:spPr>
            <a:xfrm>
              <a:off x="4704080" y="1741423"/>
              <a:ext cx="581152" cy="581152"/>
            </a:xfrm>
            <a:prstGeom prst="downArrow">
              <a:avLst>
                <a:gd name="adj1" fmla="val 55000"/>
                <a:gd name="adj2" fmla="val 45000"/>
              </a:avLst>
            </a:prstGeom>
            <a:sp3d z="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accent3">
                <a:tint val="40000"/>
                <a:alpha val="90000"/>
                <a:hueOff val="5358425"/>
                <a:satOff val="-6896"/>
                <a:lumOff val="-537"/>
                <a:alphaOff val="0"/>
              </a:schemeClr>
            </a:lnRef>
            <a:fillRef idx="1">
              <a:schemeClr val="accent3">
                <a:tint val="40000"/>
                <a:alpha val="90000"/>
                <a:hueOff val="5358425"/>
                <a:satOff val="-6896"/>
                <a:lumOff val="-537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5358425"/>
                <a:satOff val="-6896"/>
                <a:lumOff val="-53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Down Arrow 4"/>
            <p:cNvSpPr/>
            <p:nvPr/>
          </p:nvSpPr>
          <p:spPr>
            <a:xfrm>
              <a:off x="4834839" y="1741423"/>
              <a:ext cx="319634" cy="437317"/>
            </a:xfrm>
            <a:prstGeom prst="rect">
              <a:avLst/>
            </a:prstGeom>
            <a:sp3d z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h-TH" sz="23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11"/>
          <p:cNvGrpSpPr/>
          <p:nvPr/>
        </p:nvGrpSpPr>
        <p:grpSpPr>
          <a:xfrm>
            <a:off x="6715140" y="5214950"/>
            <a:ext cx="581152" cy="581152"/>
            <a:chOff x="5106415" y="2798064"/>
            <a:chExt cx="581152" cy="581152"/>
          </a:xfrm>
          <a:scene3d>
            <a:camera prst="orthographicFront"/>
            <a:lightRig rig="chilly" dir="t"/>
          </a:scene3d>
        </p:grpSpPr>
        <p:sp>
          <p:nvSpPr>
            <p:cNvPr id="13" name="Down Arrow 12"/>
            <p:cNvSpPr/>
            <p:nvPr/>
          </p:nvSpPr>
          <p:spPr>
            <a:xfrm>
              <a:off x="5106415" y="2798064"/>
              <a:ext cx="581152" cy="581152"/>
            </a:xfrm>
            <a:prstGeom prst="downArrow">
              <a:avLst>
                <a:gd name="adj1" fmla="val 55000"/>
                <a:gd name="adj2" fmla="val 45000"/>
              </a:avLst>
            </a:prstGeom>
            <a:sp3d z="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lnRef>
            <a:fillRef idx="1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Down Arrow 4"/>
            <p:cNvSpPr/>
            <p:nvPr/>
          </p:nvSpPr>
          <p:spPr>
            <a:xfrm>
              <a:off x="5237174" y="2798064"/>
              <a:ext cx="319634" cy="437317"/>
            </a:xfrm>
            <a:prstGeom prst="rect">
              <a:avLst/>
            </a:prstGeom>
            <a:sp3d z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h-TH" sz="23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14"/>
          <p:cNvGrpSpPr/>
          <p:nvPr/>
        </p:nvGrpSpPr>
        <p:grpSpPr>
          <a:xfrm>
            <a:off x="1000100" y="1963416"/>
            <a:ext cx="7000924" cy="894080"/>
            <a:chOff x="0" y="0"/>
            <a:chExt cx="4876800" cy="894080"/>
          </a:xfrm>
          <a:scene3d>
            <a:camera prst="orthographicFront"/>
            <a:lightRig rig="chilly" dir="t"/>
          </a:scene3d>
        </p:grpSpPr>
        <p:sp>
          <p:nvSpPr>
            <p:cNvPr id="16" name="Rounded Rectangle 15"/>
            <p:cNvSpPr/>
            <p:nvPr/>
          </p:nvSpPr>
          <p:spPr>
            <a:xfrm>
              <a:off x="0" y="0"/>
              <a:ext cx="4876800" cy="894080"/>
            </a:xfrm>
            <a:prstGeom prst="roundRect">
              <a:avLst>
                <a:gd name="adj" fmla="val 10000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26187" y="26187"/>
              <a:ext cx="3836467" cy="8417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h-TH" sz="4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" name="Group 17"/>
          <p:cNvGrpSpPr/>
          <p:nvPr/>
        </p:nvGrpSpPr>
        <p:grpSpPr>
          <a:xfrm>
            <a:off x="1000100" y="3143248"/>
            <a:ext cx="7000924" cy="894080"/>
            <a:chOff x="408432" y="1056640"/>
            <a:chExt cx="4876800" cy="894080"/>
          </a:xfrm>
          <a:scene3d>
            <a:camera prst="orthographicFront"/>
            <a:lightRig rig="chilly" dir="t"/>
          </a:scene3d>
        </p:grpSpPr>
        <p:sp>
          <p:nvSpPr>
            <p:cNvPr id="19" name="Rounded Rectangle 18"/>
            <p:cNvSpPr/>
            <p:nvPr/>
          </p:nvSpPr>
          <p:spPr>
            <a:xfrm>
              <a:off x="408432" y="1056640"/>
              <a:ext cx="4876800" cy="894080"/>
            </a:xfrm>
            <a:prstGeom prst="roundRect">
              <a:avLst>
                <a:gd name="adj" fmla="val 10000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750088"/>
                <a:satOff val="-5627"/>
                <a:lumOff val="-915"/>
                <a:alphaOff val="0"/>
              </a:schemeClr>
            </a:fillRef>
            <a:effectRef idx="0">
              <a:schemeClr val="accent3">
                <a:hueOff val="3750088"/>
                <a:satOff val="-5627"/>
                <a:lumOff val="-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434619" y="1082827"/>
              <a:ext cx="3834841" cy="8417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h-TH" sz="3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20"/>
          <p:cNvGrpSpPr/>
          <p:nvPr/>
        </p:nvGrpSpPr>
        <p:grpSpPr>
          <a:xfrm>
            <a:off x="2500298" y="4429132"/>
            <a:ext cx="5500726" cy="894080"/>
            <a:chOff x="810768" y="2113280"/>
            <a:chExt cx="4876800" cy="894080"/>
          </a:xfrm>
          <a:scene3d>
            <a:camera prst="orthographicFront"/>
            <a:lightRig rig="chilly" dir="t"/>
          </a:scene3d>
        </p:grpSpPr>
        <p:sp>
          <p:nvSpPr>
            <p:cNvPr id="22" name="Rounded Rectangle 21"/>
            <p:cNvSpPr/>
            <p:nvPr/>
          </p:nvSpPr>
          <p:spPr>
            <a:xfrm>
              <a:off x="810768" y="2113280"/>
              <a:ext cx="4876800" cy="894080"/>
            </a:xfrm>
            <a:prstGeom prst="roundRect">
              <a:avLst>
                <a:gd name="adj" fmla="val 10000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7500176"/>
                <a:satOff val="-11253"/>
                <a:lumOff val="-1830"/>
                <a:alphaOff val="0"/>
              </a:schemeClr>
            </a:fillRef>
            <a:effectRef idx="0">
              <a:schemeClr val="accent3">
                <a:hueOff val="7500176"/>
                <a:satOff val="-11253"/>
                <a:lumOff val="-18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836955" y="2139467"/>
              <a:ext cx="3840937" cy="8417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h-TH" sz="3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Group 23"/>
          <p:cNvGrpSpPr/>
          <p:nvPr/>
        </p:nvGrpSpPr>
        <p:grpSpPr>
          <a:xfrm>
            <a:off x="2267744" y="5715016"/>
            <a:ext cx="5904656" cy="894080"/>
            <a:chOff x="1219200" y="3169919"/>
            <a:chExt cx="4876800" cy="894080"/>
          </a:xfrm>
          <a:scene3d>
            <a:camera prst="orthographicFront"/>
            <a:lightRig rig="chilly" dir="t"/>
          </a:scene3d>
        </p:grpSpPr>
        <p:sp>
          <p:nvSpPr>
            <p:cNvPr id="25" name="Rounded Rectangle 24"/>
            <p:cNvSpPr/>
            <p:nvPr/>
          </p:nvSpPr>
          <p:spPr>
            <a:xfrm>
              <a:off x="1219200" y="3169919"/>
              <a:ext cx="4876800" cy="894080"/>
            </a:xfrm>
            <a:prstGeom prst="roundRect">
              <a:avLst>
                <a:gd name="adj" fmla="val 10000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1245387" y="3196106"/>
              <a:ext cx="3834841" cy="8417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h-TH" sz="35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1214414" y="2078172"/>
            <a:ext cx="67548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4000" b="1" dirty="0">
                <a:cs typeface="DilleniaUPC" pitchFamily="18" charset="-34"/>
              </a:rPr>
              <a:t>๑</a:t>
            </a:r>
            <a:r>
              <a:rPr lang="th-TH" sz="4000" b="1" u="none" dirty="0" smtClean="0">
                <a:cs typeface="DilleniaUPC" pitchFamily="18" charset="-34"/>
              </a:rPr>
              <a:t>.  </a:t>
            </a:r>
            <a:r>
              <a:rPr lang="th-TH" sz="4000" b="1" u="none" dirty="0">
                <a:cs typeface="DilleniaUPC" pitchFamily="18" charset="-34"/>
              </a:rPr>
              <a:t>เพื่อให้ราชการดำเนินไป</a:t>
            </a:r>
            <a:r>
              <a:rPr lang="th-TH" sz="4000" b="1" u="none" dirty="0" smtClean="0">
                <a:cs typeface="DilleniaUPC" pitchFamily="18" charset="-34"/>
              </a:rPr>
              <a:t>ด้วยดีมี</a:t>
            </a:r>
            <a:r>
              <a:rPr lang="th-TH" sz="4000" b="1" u="none" dirty="0">
                <a:cs typeface="DilleniaUPC" pitchFamily="18" charset="-34"/>
              </a:rPr>
              <a:t>ประสิทธิภาพ</a:t>
            </a:r>
          </a:p>
        </p:txBody>
      </p:sp>
      <p:grpSp>
        <p:nvGrpSpPr>
          <p:cNvPr id="15" name="Group 28"/>
          <p:cNvGrpSpPr/>
          <p:nvPr/>
        </p:nvGrpSpPr>
        <p:grpSpPr>
          <a:xfrm>
            <a:off x="6500826" y="2786058"/>
            <a:ext cx="581152" cy="581152"/>
            <a:chOff x="4295647" y="684783"/>
            <a:chExt cx="581152" cy="581152"/>
          </a:xfrm>
          <a:solidFill>
            <a:srgbClr val="FFFF00"/>
          </a:solidFill>
          <a:scene3d>
            <a:camera prst="orthographicFront"/>
            <a:lightRig rig="chilly" dir="t"/>
          </a:scene3d>
        </p:grpSpPr>
        <p:sp>
          <p:nvSpPr>
            <p:cNvPr id="30" name="Down Arrow 29"/>
            <p:cNvSpPr/>
            <p:nvPr/>
          </p:nvSpPr>
          <p:spPr>
            <a:xfrm>
              <a:off x="4295647" y="684783"/>
              <a:ext cx="581152" cy="581152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  <a:sp3d z="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Down Arrow 4"/>
            <p:cNvSpPr/>
            <p:nvPr/>
          </p:nvSpPr>
          <p:spPr>
            <a:xfrm>
              <a:off x="4426406" y="684783"/>
              <a:ext cx="319634" cy="437317"/>
            </a:xfrm>
            <a:prstGeom prst="rect">
              <a:avLst/>
            </a:prstGeom>
            <a:grpFill/>
            <a:sp3d z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h-TH" sz="23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Group 31"/>
          <p:cNvGrpSpPr/>
          <p:nvPr/>
        </p:nvGrpSpPr>
        <p:grpSpPr>
          <a:xfrm>
            <a:off x="5214942" y="3929066"/>
            <a:ext cx="581152" cy="581152"/>
            <a:chOff x="4704080" y="1741423"/>
            <a:chExt cx="581152" cy="581152"/>
          </a:xfrm>
          <a:solidFill>
            <a:srgbClr val="FFFF00"/>
          </a:solidFill>
          <a:scene3d>
            <a:camera prst="orthographicFront"/>
            <a:lightRig rig="chilly" dir="t"/>
          </a:scene3d>
        </p:grpSpPr>
        <p:sp>
          <p:nvSpPr>
            <p:cNvPr id="33" name="Down Arrow 32"/>
            <p:cNvSpPr/>
            <p:nvPr/>
          </p:nvSpPr>
          <p:spPr>
            <a:xfrm>
              <a:off x="4704080" y="1741423"/>
              <a:ext cx="581152" cy="581152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  <a:sp3d z="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accent3">
                <a:tint val="40000"/>
                <a:alpha val="90000"/>
                <a:hueOff val="5358425"/>
                <a:satOff val="-6896"/>
                <a:lumOff val="-537"/>
                <a:alphaOff val="0"/>
              </a:schemeClr>
            </a:lnRef>
            <a:fillRef idx="1">
              <a:schemeClr val="accent3">
                <a:tint val="40000"/>
                <a:alpha val="90000"/>
                <a:hueOff val="5358425"/>
                <a:satOff val="-6896"/>
                <a:lumOff val="-537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5358425"/>
                <a:satOff val="-6896"/>
                <a:lumOff val="-53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Down Arrow 4"/>
            <p:cNvSpPr/>
            <p:nvPr/>
          </p:nvSpPr>
          <p:spPr>
            <a:xfrm>
              <a:off x="4834839" y="1741423"/>
              <a:ext cx="319634" cy="437317"/>
            </a:xfrm>
            <a:prstGeom prst="rect">
              <a:avLst/>
            </a:prstGeom>
            <a:grpFill/>
            <a:sp3d z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h-TH" sz="23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" name="Group 34"/>
          <p:cNvGrpSpPr/>
          <p:nvPr/>
        </p:nvGrpSpPr>
        <p:grpSpPr>
          <a:xfrm>
            <a:off x="6786578" y="5276740"/>
            <a:ext cx="581152" cy="581152"/>
            <a:chOff x="5106415" y="2798064"/>
            <a:chExt cx="581152" cy="581152"/>
          </a:xfrm>
          <a:solidFill>
            <a:srgbClr val="FFFF00"/>
          </a:solidFill>
          <a:scene3d>
            <a:camera prst="orthographicFront"/>
            <a:lightRig rig="chilly" dir="t"/>
          </a:scene3d>
        </p:grpSpPr>
        <p:sp>
          <p:nvSpPr>
            <p:cNvPr id="36" name="Down Arrow 35"/>
            <p:cNvSpPr/>
            <p:nvPr/>
          </p:nvSpPr>
          <p:spPr>
            <a:xfrm>
              <a:off x="5106415" y="2798064"/>
              <a:ext cx="581152" cy="581152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  <a:sp3d z="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lnRef>
            <a:fillRef idx="1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Down Arrow 4"/>
            <p:cNvSpPr/>
            <p:nvPr/>
          </p:nvSpPr>
          <p:spPr>
            <a:xfrm>
              <a:off x="5237174" y="2798064"/>
              <a:ext cx="319634" cy="437317"/>
            </a:xfrm>
            <a:prstGeom prst="rect">
              <a:avLst/>
            </a:prstGeom>
            <a:grpFill/>
            <a:sp3d z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h-TH" sz="23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928662" y="3211297"/>
            <a:ext cx="74432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600" b="1" u="none" dirty="0">
                <a:cs typeface="DilleniaUPC" pitchFamily="18" charset="-34"/>
              </a:rPr>
              <a:t> </a:t>
            </a:r>
            <a:r>
              <a:rPr lang="th-TH" sz="3600" b="1" u="none" dirty="0" smtClean="0">
                <a:cs typeface="DilleniaUPC" pitchFamily="18" charset="-34"/>
              </a:rPr>
              <a:t>๒.  </a:t>
            </a:r>
            <a:r>
              <a:rPr lang="th-TH" sz="3600" b="1" u="none" dirty="0">
                <a:cs typeface="DilleniaUPC" pitchFamily="18" charset="-34"/>
              </a:rPr>
              <a:t>เพื่อความเจริญ  ความ</a:t>
            </a:r>
            <a:r>
              <a:rPr lang="th-TH" sz="3600" b="1" u="none" dirty="0" smtClean="0">
                <a:cs typeface="DilleniaUPC" pitchFamily="18" charset="-34"/>
              </a:rPr>
              <a:t>สงบเรียบร้อย </a:t>
            </a:r>
            <a:r>
              <a:rPr lang="th-TH" sz="3600" b="1" u="none" dirty="0">
                <a:cs typeface="DilleniaUPC" pitchFamily="18" charset="-34"/>
              </a:rPr>
              <a:t>ของประเทศชาติ</a:t>
            </a: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3006743" y="4500570"/>
            <a:ext cx="43059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4000" b="1" dirty="0">
                <a:cs typeface="DilleniaUPC" pitchFamily="18" charset="-34"/>
              </a:rPr>
              <a:t>๓</a:t>
            </a:r>
            <a:r>
              <a:rPr lang="th-TH" sz="4000" b="1" u="none" dirty="0" smtClean="0">
                <a:cs typeface="DilleniaUPC" pitchFamily="18" charset="-34"/>
              </a:rPr>
              <a:t>.  </a:t>
            </a:r>
            <a:r>
              <a:rPr lang="th-TH" sz="4000" b="1" u="none" dirty="0">
                <a:cs typeface="DilleniaUPC" pitchFamily="18" charset="-34"/>
              </a:rPr>
              <a:t>เพื่อความผาสุกของประชาชน</a:t>
            </a: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2500298" y="5832479"/>
            <a:ext cx="59293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600" b="1" dirty="0">
                <a:cs typeface="DilleniaUPC" pitchFamily="18" charset="-34"/>
              </a:rPr>
              <a:t>๔</a:t>
            </a:r>
            <a:r>
              <a:rPr lang="th-TH" sz="3600" b="1" u="none" dirty="0" smtClean="0">
                <a:cs typeface="DilleniaUPC" pitchFamily="18" charset="-34"/>
              </a:rPr>
              <a:t>.  </a:t>
            </a:r>
            <a:r>
              <a:rPr lang="th-TH" sz="3600" b="1" u="none" dirty="0">
                <a:cs typeface="DilleniaUPC" pitchFamily="18" charset="-34"/>
              </a:rPr>
              <a:t>เพื่อสร้างภาพพจน์ชื่อเสียงที่</a:t>
            </a:r>
            <a:r>
              <a:rPr lang="th-TH" sz="3600" b="1" u="none" dirty="0" smtClean="0">
                <a:cs typeface="DilleniaUPC" pitchFamily="18" charset="-34"/>
              </a:rPr>
              <a:t>ดีของ</a:t>
            </a:r>
            <a:r>
              <a:rPr lang="th-TH" sz="3600" b="1" u="none" dirty="0">
                <a:cs typeface="DilleniaUPC" pitchFamily="18" charset="-34"/>
              </a:rPr>
              <a:t>ทางราชการ</a:t>
            </a:r>
          </a:p>
          <a:p>
            <a:endParaRPr lang="th-TH" sz="3600" b="1" dirty="0">
              <a:cs typeface="DilleniaUPC" pitchFamily="18" charset="-34"/>
            </a:endParaRPr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523738" y="332656"/>
            <a:ext cx="8191666" cy="1015663"/>
          </a:xfrm>
          <a:prstGeom prst="rect">
            <a:avLst/>
          </a:prstGeom>
          <a:solidFill>
            <a:schemeClr val="accent6">
              <a:lumMod val="20000"/>
              <a:lumOff val="80000"/>
              <a:alpha val="53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th-TH" sz="6000" b="1" u="none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DilleniaUPC" pitchFamily="18" charset="-34"/>
              </a:rPr>
              <a:t>จุดมุ่งหมายและขอบเขตของวินัยข้าราชการ</a:t>
            </a:r>
            <a:endParaRPr lang="th-TH" sz="5400" b="1" u="none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Dilleni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2992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0417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sz="6600" b="1" dirty="0" smtClean="0">
                <a:solidFill>
                  <a:schemeClr val="tx1"/>
                </a:solidFill>
                <a:cs typeface="+mn-cs"/>
              </a:rPr>
              <a:t>ผู้มีหน้าที่ในการรักษาวินัย</a:t>
            </a:r>
            <a:endParaRPr lang="th-TH" sz="66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4400" b="1" dirty="0" smtClean="0">
                <a:solidFill>
                  <a:srgbClr val="1602AE"/>
                </a:solidFill>
              </a:rPr>
              <a:t>๑) ข้าราชการทุกคน</a:t>
            </a:r>
          </a:p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4400" b="1" dirty="0" smtClean="0">
                <a:solidFill>
                  <a:srgbClr val="1602AE"/>
                </a:solidFill>
              </a:rPr>
              <a:t>๒) ผู้บังคับบัญชา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None/>
              <a:defRPr/>
            </a:pPr>
            <a:r>
              <a:rPr lang="th-TH" sz="4000" b="1" dirty="0" smtClean="0">
                <a:solidFill>
                  <a:srgbClr val="1602AE"/>
                </a:solidFill>
              </a:rPr>
              <a:t>	- เสริมสร้างวินัย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None/>
              <a:defRPr/>
            </a:pPr>
            <a:r>
              <a:rPr lang="th-TH" sz="4000" b="1" dirty="0" smtClean="0">
                <a:solidFill>
                  <a:srgbClr val="1602AE"/>
                </a:solidFill>
              </a:rPr>
              <a:t>	- ป้องกันมิให้ผู้ใต้บังคับบัญชาทำผิด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None/>
              <a:defRPr/>
            </a:pPr>
            <a:r>
              <a:rPr lang="th-TH" sz="4000" b="1" dirty="0" smtClean="0">
                <a:solidFill>
                  <a:srgbClr val="1602AE"/>
                </a:solidFill>
              </a:rPr>
              <a:t>	- ดำเนินการกับผู้กระทำผิดวินัย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th-TH" dirty="0">
              <a:solidFill>
                <a:srgbClr val="1602A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85918" y="500042"/>
            <a:ext cx="5357850" cy="1143000"/>
          </a:xfrm>
          <a:solidFill>
            <a:srgbClr val="FFFF00"/>
          </a:solidFill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h-TH" sz="6000" b="1" dirty="0" smtClean="0">
                <a:solidFill>
                  <a:schemeClr val="tx1"/>
                </a:solidFill>
              </a:rPr>
              <a:t> โทษทางวินัย</a:t>
            </a:r>
            <a:endParaRPr lang="th-TH" sz="6000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42910" y="1785926"/>
            <a:ext cx="8283603" cy="4767274"/>
          </a:xfrm>
        </p:spPr>
        <p:txBody>
          <a:bodyPr>
            <a:normAutofit fontScale="77500" lnSpcReduction="20000"/>
          </a:bodyPr>
          <a:lstStyle/>
          <a:p>
            <a:pPr marL="365760" indent="-283464" algn="thaiDi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600" b="1" dirty="0" smtClean="0">
                <a:solidFill>
                  <a:srgbClr val="1602AE"/>
                </a:solidFill>
              </a:rPr>
              <a:t>เป็นมาตรการที่ใช้ในการรักษาวินัย ปราบปรามกระทำผิดหรือความศักดิ์สิทธิ์ของกฎหมาย รักษามาตรฐานความประพฤติและจูงใจให้ข้าราชการปรับปรุงตนให้ดีขึ้น ตลอดจนรักษาชื่อเสียงและความเชื่อมั่นของประชาชนที่มีต่อทางราชการ  โทษทางวินัยมี ๕ สถาน แบ่งเป็น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600" b="1" dirty="0" smtClean="0">
                <a:solidFill>
                  <a:srgbClr val="1602AE"/>
                </a:solidFill>
              </a:rPr>
              <a:t>ความผิดวินัยอย่างไม่ร้ายแรง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th-TH" sz="3200" b="1" dirty="0" smtClean="0">
                <a:solidFill>
                  <a:srgbClr val="FF0000"/>
                </a:solidFill>
              </a:rPr>
              <a:t>ภาคทัณฑ์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th-TH" sz="3200" b="1" dirty="0" smtClean="0">
                <a:solidFill>
                  <a:srgbClr val="FF0000"/>
                </a:solidFill>
              </a:rPr>
              <a:t>ตัดเงินเดือน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th-TH" sz="3200" b="1" dirty="0" smtClean="0">
                <a:solidFill>
                  <a:srgbClr val="FF0000"/>
                </a:solidFill>
              </a:rPr>
              <a:t>ลดเงินเดือน</a:t>
            </a:r>
          </a:p>
          <a:p>
            <a:pPr indent="-237744">
              <a:defRPr/>
            </a:pPr>
            <a:r>
              <a:rPr lang="th-TH" sz="3800" b="1" dirty="0" smtClean="0">
                <a:solidFill>
                  <a:srgbClr val="1602AE"/>
                </a:solidFill>
              </a:rPr>
              <a:t>ความผิดวินัยอย่างร้ายแรง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th-TH" sz="3200" b="1" dirty="0" smtClean="0">
                <a:solidFill>
                  <a:srgbClr val="FF0000"/>
                </a:solidFill>
              </a:rPr>
              <a:t>ปลดออก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th-TH" sz="3200" b="1" dirty="0" smtClean="0">
                <a:solidFill>
                  <a:srgbClr val="FF0000"/>
                </a:solidFill>
              </a:rPr>
              <a:t>ไล่ออก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endParaRPr lang="th-TH" dirty="0">
              <a:solidFill>
                <a:srgbClr val="1602A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th-TH" sz="6600" b="1" dirty="0" smtClean="0">
                <a:solidFill>
                  <a:schemeClr val="tx1"/>
                </a:solidFill>
                <a:cs typeface="+mn-cs"/>
              </a:rPr>
              <a:t>สาเหตุของการกระทำผิดวินัย</a:t>
            </a:r>
            <a:endParaRPr lang="en-US" sz="66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th-TH" sz="4800" b="1" dirty="0" smtClean="0">
                <a:solidFill>
                  <a:srgbClr val="1602AE"/>
                </a:solidFill>
                <a:latin typeface="Browallia New" pitchFamily="34" charset="-34"/>
                <a:cs typeface="Browallia New" pitchFamily="34" charset="-34"/>
              </a:rPr>
              <a:t> ความไม่รู้</a:t>
            </a:r>
          </a:p>
          <a:p>
            <a:pPr marL="0">
              <a:spcBef>
                <a:spcPts val="0"/>
              </a:spcBef>
            </a:pPr>
            <a:r>
              <a:rPr lang="th-TH" sz="4800" b="1" dirty="0" smtClean="0">
                <a:solidFill>
                  <a:srgbClr val="1602AE"/>
                </a:solidFill>
                <a:latin typeface="Browallia New" pitchFamily="34" charset="-34"/>
                <a:cs typeface="Browallia New" pitchFamily="34" charset="-34"/>
              </a:rPr>
              <a:t> งานล้นมือ</a:t>
            </a:r>
          </a:p>
          <a:p>
            <a:pPr marL="0">
              <a:spcBef>
                <a:spcPts val="0"/>
              </a:spcBef>
            </a:pPr>
            <a:r>
              <a:rPr lang="th-TH" sz="4800" b="1" dirty="0" smtClean="0">
                <a:solidFill>
                  <a:srgbClr val="1602AE"/>
                </a:solidFill>
                <a:latin typeface="Browallia New" pitchFamily="34" charset="-34"/>
                <a:cs typeface="Browallia New" pitchFamily="34" charset="-34"/>
              </a:rPr>
              <a:t> อบายมุขต่างๆ พฤติกรรมส่วนตัว</a:t>
            </a:r>
          </a:p>
          <a:p>
            <a:pPr marL="0">
              <a:spcBef>
                <a:spcPts val="0"/>
              </a:spcBef>
            </a:pPr>
            <a:r>
              <a:rPr lang="th-TH" sz="4800" b="1" dirty="0" smtClean="0">
                <a:solidFill>
                  <a:srgbClr val="1602AE"/>
                </a:solidFill>
                <a:latin typeface="Browallia New" pitchFamily="34" charset="-34"/>
                <a:cs typeface="Browallia New" pitchFamily="34" charset="-34"/>
              </a:rPr>
              <a:t> ตัวอย่างที่ไม่ดี</a:t>
            </a:r>
          </a:p>
          <a:p>
            <a:pPr marL="0">
              <a:spcBef>
                <a:spcPts val="0"/>
              </a:spcBef>
            </a:pPr>
            <a:r>
              <a:rPr lang="th-TH" sz="4800" b="1" dirty="0" smtClean="0">
                <a:solidFill>
                  <a:srgbClr val="1602AE"/>
                </a:solidFill>
                <a:latin typeface="Browallia New" pitchFamily="34" charset="-34"/>
                <a:cs typeface="Browallia New" pitchFamily="34" charset="-34"/>
              </a:rPr>
              <a:t> โอกาสเปิดช่องล่อใจ</a:t>
            </a:r>
          </a:p>
          <a:p>
            <a:pPr marL="0">
              <a:spcBef>
                <a:spcPts val="0"/>
              </a:spcBef>
            </a:pPr>
            <a:r>
              <a:rPr lang="th-TH" sz="4800" b="1" dirty="0" smtClean="0">
                <a:solidFill>
                  <a:srgbClr val="1602AE"/>
                </a:solidFill>
                <a:latin typeface="Browallia New" pitchFamily="34" charset="-34"/>
                <a:cs typeface="Browallia New" pitchFamily="34" charset="-34"/>
              </a:rPr>
              <a:t> ความขัดแย้งระหว่างบุคคล</a:t>
            </a:r>
          </a:p>
          <a:p>
            <a:pPr marL="0">
              <a:spcBef>
                <a:spcPts val="0"/>
              </a:spcBef>
            </a:pPr>
            <a:r>
              <a:rPr lang="th-TH" sz="4800" b="1" dirty="0" smtClean="0">
                <a:solidFill>
                  <a:srgbClr val="1602AE"/>
                </a:solidFill>
                <a:latin typeface="Browallia New" pitchFamily="34" charset="-34"/>
                <a:cs typeface="Browallia New" pitchFamily="34" charset="-34"/>
              </a:rPr>
              <a:t> ฯลฯ</a:t>
            </a:r>
            <a:endParaRPr lang="en-US" sz="4800" b="1" dirty="0">
              <a:solidFill>
                <a:srgbClr val="1602AE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sz="6600" b="1" dirty="0" smtClean="0">
                <a:solidFill>
                  <a:schemeClr val="tx1"/>
                </a:solidFill>
                <a:cs typeface="+mn-cs"/>
              </a:rPr>
              <a:t>การตรวจพบการกระทำผิด</a:t>
            </a:r>
            <a:endParaRPr lang="th-TH" sz="66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000100" y="2285992"/>
            <a:ext cx="7286676" cy="4038608"/>
          </a:xfrm>
        </p:spPr>
        <p:txBody>
          <a:bodyPr>
            <a:noAutofit/>
          </a:bodyPr>
          <a:lstStyle/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4800" b="1" dirty="0" smtClean="0">
                <a:solidFill>
                  <a:srgbClr val="1602AE"/>
                </a:solidFill>
              </a:rPr>
              <a:t>๑. มีผู้ร้อง</a:t>
            </a:r>
          </a:p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4800" b="1" dirty="0" smtClean="0">
                <a:solidFill>
                  <a:srgbClr val="1602AE"/>
                </a:solidFill>
              </a:rPr>
              <a:t>๒. ผู้บังคับบัญชาตรวจพบ</a:t>
            </a:r>
          </a:p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4800" b="1" dirty="0" smtClean="0">
                <a:solidFill>
                  <a:srgbClr val="1602AE"/>
                </a:solidFill>
              </a:rPr>
              <a:t>๓. หน่วยงานอื่นตรวจพบและรายงาน</a:t>
            </a:r>
          </a:p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th-TH" sz="4800" b="1" dirty="0" smtClean="0">
                <a:solidFill>
                  <a:srgbClr val="1602AE"/>
                </a:solidFill>
              </a:rPr>
              <a:t>๔. อื่นๆ</a:t>
            </a:r>
            <a:endParaRPr lang="th-TH" sz="4800" b="1" dirty="0">
              <a:solidFill>
                <a:srgbClr val="1602A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1988</TotalTime>
  <Words>1991</Words>
  <Application>Microsoft Office PowerPoint</Application>
  <PresentationFormat>นำเสนอทางหน้าจอ (4:3)</PresentationFormat>
  <Paragraphs>236</Paragraphs>
  <Slides>46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46</vt:i4>
      </vt:variant>
    </vt:vector>
  </HeadingPairs>
  <TitlesOfParts>
    <vt:vector size="47" baseType="lpstr">
      <vt:lpstr>ไหลเวียน</vt:lpstr>
      <vt:lpstr>   วินัยข้าราชการ ตามพระราชบัญญัติระบียบข้าราชการพลเรือน  พ.ศ. ๒๕๕๑</vt:lpstr>
      <vt:lpstr>เค้าโครงการบรรยาย</vt:lpstr>
      <vt:lpstr>ความหมายของวินัย</vt:lpstr>
      <vt:lpstr>วินัยข้าราชการพลเรือน</vt:lpstr>
      <vt:lpstr>งานนำเสนอ PowerPoint</vt:lpstr>
      <vt:lpstr>ผู้มีหน้าที่ในการรักษาวินัย</vt:lpstr>
      <vt:lpstr> โทษทางวินัย</vt:lpstr>
      <vt:lpstr>สาเหตุของการกระทำผิดวินัย</vt:lpstr>
      <vt:lpstr>การตรวจพบการกระทำผิด</vt:lpstr>
      <vt:lpstr>ข้อกำหนดวินัย</vt:lpstr>
      <vt:lpstr>หมวดที่ ๖ วินัยและการรักษาวินัย</vt:lpstr>
      <vt:lpstr>กลุ่มการรักษาวินัย</vt:lpstr>
      <vt:lpstr>กลุ่มการรักษาวินัย</vt:lpstr>
      <vt:lpstr>กลุ่มการรักษาวินัย</vt:lpstr>
      <vt:lpstr>กฎ ก.พ. ว่าด้วยการกระทำการอันเป็นการล่วงละเมิด                  หรือคุกคามทางเพศ พ.ศ. ๒๕๕๓</vt:lpstr>
      <vt:lpstr>งานนำเสนอ PowerPoint</vt:lpstr>
      <vt:lpstr>การกระทำการอันเป็นการล่วงละเมิด                  หรือคุกคามทางเพศ (ต่อ)</vt:lpstr>
      <vt:lpstr>กลุ่มการรักษาวินัย</vt:lpstr>
      <vt:lpstr>กลุ่มการรักษาวินัย</vt:lpstr>
      <vt:lpstr>กลุ่มการรักษาวินัย</vt:lpstr>
      <vt:lpstr>วินัยอย่างไม่ร้ายแรง</vt:lpstr>
      <vt:lpstr>ความผิดวินัยร้ายแรง (มาตรา ๘๕)</vt:lpstr>
      <vt:lpstr>การดำเนินการทางวินัย</vt:lpstr>
      <vt:lpstr>ผลกระทบจากการถูกลงโทษทางวินัย</vt:lpstr>
      <vt:lpstr>กรณีตัวอย่างการกระทำผิดวินัย  และแนวทางการลงโทษ</vt:lpstr>
      <vt:lpstr>กรณีปลัดอำเภอบรรจุได้ห้าเดือนเศษ</vt:lpstr>
      <vt:lpstr>งานนำเสนอ PowerPoint</vt:lpstr>
      <vt:lpstr>กรณีตัวอย่าง งานทะเบียนและบัตร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เล่นการพนัน</vt:lpstr>
      <vt:lpstr>แนวทางการลงโทษข้าราชการที่เล่นการพนัน</vt:lpstr>
      <vt:lpstr>กระทำผิดวินัย กรณีเสพสุรา</vt:lpstr>
      <vt:lpstr>งานนำเสนอ PowerPoint</vt:lpstr>
      <vt:lpstr>การประพฤติตนในทำนองชู้สาว</vt:lpstr>
      <vt:lpstr> </vt:lpstr>
      <vt:lpstr>การประพฤติตนในทำนองชู้สาว</vt:lpstr>
      <vt:lpstr>การประพฤติตนในทำนองชู้สาว</vt:lpstr>
      <vt:lpstr>การประพฤติตนในทำนองชู้สาว</vt:lpstr>
      <vt:lpstr>ข้อควรคำนึงสำหรับเรื่องวินัย</vt:lpstr>
      <vt:lpstr>การอุทธรณ์คำสั่งลงโทษ</vt:lpstr>
      <vt:lpstr>         บริการยอดแย่</vt:lpstr>
      <vt:lpstr>บริการประทับใจ</vt:lpstr>
      <vt:lpstr>สอบถามข้อมูลเพิ่มเติม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วินัยข้าราชการพลเรือน๑ตามพระราชบัญญัติระบียบข้าราชการพลเรือน พ.ศ. ๒๕๕๑</dc:title>
  <dc:creator>ACER</dc:creator>
  <cp:lastModifiedBy>Windows User</cp:lastModifiedBy>
  <cp:revision>266</cp:revision>
  <dcterms:created xsi:type="dcterms:W3CDTF">2013-09-04T04:01:42Z</dcterms:created>
  <dcterms:modified xsi:type="dcterms:W3CDTF">2019-02-07T07:45:56Z</dcterms:modified>
</cp:coreProperties>
</file>